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88" r:id="rId3"/>
    <p:sldId id="260" r:id="rId4"/>
    <p:sldId id="261" r:id="rId5"/>
    <p:sldId id="263" r:id="rId6"/>
    <p:sldId id="264" r:id="rId7"/>
    <p:sldId id="265" r:id="rId8"/>
    <p:sldId id="267" r:id="rId9"/>
    <p:sldId id="268" r:id="rId10"/>
    <p:sldId id="269" r:id="rId11"/>
    <p:sldId id="270" r:id="rId12"/>
    <p:sldId id="275" r:id="rId13"/>
    <p:sldId id="276" r:id="rId14"/>
    <p:sldId id="271" r:id="rId15"/>
    <p:sldId id="273" r:id="rId16"/>
    <p:sldId id="274" r:id="rId17"/>
    <p:sldId id="277" r:id="rId18"/>
    <p:sldId id="278" r:id="rId19"/>
    <p:sldId id="282" r:id="rId20"/>
    <p:sldId id="281" r:id="rId21"/>
    <p:sldId id="283" r:id="rId22"/>
    <p:sldId id="284" r:id="rId23"/>
    <p:sldId id="285" r:id="rId24"/>
    <p:sldId id="287"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uire, Lisa (CDC/DDNID/NCCDPHP/DPH)" initials="ML(" lastIdx="1" clrIdx="0">
    <p:extLst>
      <p:ext uri="{19B8F6BF-5375-455C-9EA6-DF929625EA0E}">
        <p15:presenceInfo xmlns:p15="http://schemas.microsoft.com/office/powerpoint/2012/main" userId="S-1-5-21-1207783550-2075000910-922709458-199515" providerId="AD"/>
      </p:ext>
    </p:extLst>
  </p:cmAuthor>
  <p:cmAuthor id="2" name="Pamela Price" initials="PP" lastIdx="7" clrIdx="1">
    <p:extLst>
      <p:ext uri="{19B8F6BF-5375-455C-9EA6-DF929625EA0E}">
        <p15:presenceInfo xmlns:p15="http://schemas.microsoft.com/office/powerpoint/2012/main" userId="5fa47a0ccb89fc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794" autoAdjust="0"/>
  </p:normalViewPr>
  <p:slideViewPr>
    <p:cSldViewPr snapToGrid="0" snapToObjects="1">
      <p:cViewPr varScale="1">
        <p:scale>
          <a:sx n="107" d="100"/>
          <a:sy n="107" d="100"/>
        </p:scale>
        <p:origin x="17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1T07:48:23.665" idx="1">
    <p:pos x="10" y="10"/>
    <p:text>CDC and the scientific community do not support memory screens in a non-health care environment.  Please remove this from all materials for all memory sundays</p:text>
    <p:extLst>
      <p:ext uri="{C676402C-5697-4E1C-873F-D02D1690AC5C}">
        <p15:threadingInfo xmlns:p15="http://schemas.microsoft.com/office/powerpoint/2012/main" timeZoneBias="300"/>
      </p:ext>
    </p:extLst>
  </p:cm>
  <p:cm authorId="2" dt="2019-02-21T09:44:24.888" idx="7">
    <p:pos x="10" y="106"/>
    <p:text>This is the same language that was changed in the Book of Alz and the Memory Sunday Toolkit, it was missed in the slide deck; however, all discussions related to memory sunday screenings are related to encouraging participants to reach out to their healthcare provider to get screened.</p:text>
    <p:extLst>
      <p:ext uri="{C676402C-5697-4E1C-873F-D02D1690AC5C}">
        <p15:threadingInfo xmlns:p15="http://schemas.microsoft.com/office/powerpoint/2012/main" timeZoneBias="30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DAFB26-6F60-41A2-828F-7476C07159EB}"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D23D75E0-6FDD-437C-A1C0-61BB8EE6D41D}">
      <dgm:prSet phldrT="[Text]" custT="1"/>
      <dgm:spPr/>
      <dgm:t>
        <a:bodyPr/>
        <a:lstStyle/>
        <a:p>
          <a:r>
            <a:rPr lang="en-US" sz="1800" b="1" i="1" dirty="0" smtClean="0">
              <a:solidFill>
                <a:schemeClr val="tx1"/>
              </a:solidFill>
            </a:rPr>
            <a:t>Diagnosis, Care Options, Quality of Life</a:t>
          </a:r>
          <a:endParaRPr lang="en-US" sz="1800" b="1" i="1" dirty="0">
            <a:solidFill>
              <a:schemeClr val="tx1"/>
            </a:solidFill>
          </a:endParaRPr>
        </a:p>
      </dgm:t>
    </dgm:pt>
    <dgm:pt modelId="{F0A2C9C7-FCB0-40A6-8F43-AE605E004DE0}" type="parTrans" cxnId="{B854B21A-74CD-42B0-A886-BBDF40D2C088}">
      <dgm:prSet/>
      <dgm:spPr/>
      <dgm:t>
        <a:bodyPr/>
        <a:lstStyle/>
        <a:p>
          <a:endParaRPr lang="en-US"/>
        </a:p>
      </dgm:t>
    </dgm:pt>
    <dgm:pt modelId="{78CB3A63-7125-4772-A229-89C42416D44A}" type="sibTrans" cxnId="{B854B21A-74CD-42B0-A886-BBDF40D2C088}">
      <dgm:prSet/>
      <dgm:spPr/>
      <dgm:t>
        <a:bodyPr/>
        <a:lstStyle/>
        <a:p>
          <a:endParaRPr lang="en-US"/>
        </a:p>
      </dgm:t>
    </dgm:pt>
    <dgm:pt modelId="{701014D5-7C7F-44C1-9AD6-2072249AAE20}">
      <dgm:prSet phldrT="[Text]" custT="1"/>
      <dgm:spPr/>
      <dgm:t>
        <a:bodyPr/>
        <a:lstStyle/>
        <a:p>
          <a:r>
            <a:rPr lang="en-US" sz="1000" b="1" dirty="0" smtClean="0"/>
            <a:t>Socioeconomic Factors</a:t>
          </a:r>
          <a:endParaRPr lang="en-US" sz="1000" b="1" dirty="0"/>
        </a:p>
      </dgm:t>
    </dgm:pt>
    <dgm:pt modelId="{CDF56B1E-A917-4088-BB20-36257EC14985}" type="parTrans" cxnId="{5157B01A-F969-498F-8B86-EAD99DA64806}">
      <dgm:prSet/>
      <dgm:spPr/>
      <dgm:t>
        <a:bodyPr/>
        <a:lstStyle/>
        <a:p>
          <a:endParaRPr lang="en-US"/>
        </a:p>
      </dgm:t>
    </dgm:pt>
    <dgm:pt modelId="{E5548718-7B93-45D2-884A-E944D4E8013B}" type="sibTrans" cxnId="{5157B01A-F969-498F-8B86-EAD99DA64806}">
      <dgm:prSet/>
      <dgm:spPr/>
      <dgm:t>
        <a:bodyPr/>
        <a:lstStyle/>
        <a:p>
          <a:endParaRPr lang="en-US"/>
        </a:p>
      </dgm:t>
    </dgm:pt>
    <dgm:pt modelId="{407AC5A4-8791-4804-8E11-4A2F7BB80A45}">
      <dgm:prSet phldrT="[Text]" custT="1"/>
      <dgm:spPr/>
      <dgm:t>
        <a:bodyPr/>
        <a:lstStyle/>
        <a:p>
          <a:r>
            <a:rPr lang="en-US" sz="1100" b="1" smtClean="0"/>
            <a:t>Cultural Factors</a:t>
          </a:r>
          <a:endParaRPr lang="en-US" sz="1100" b="1" dirty="0"/>
        </a:p>
      </dgm:t>
    </dgm:pt>
    <dgm:pt modelId="{1ED7FA42-A1A8-437D-98AC-C10AA6F56613}" type="parTrans" cxnId="{7BC335B7-8D76-4109-BE37-DAB6F650B866}">
      <dgm:prSet/>
      <dgm:spPr/>
      <dgm:t>
        <a:bodyPr/>
        <a:lstStyle/>
        <a:p>
          <a:endParaRPr lang="en-US"/>
        </a:p>
      </dgm:t>
    </dgm:pt>
    <dgm:pt modelId="{6DEF91E3-684C-428A-A786-EE13DD52BB72}" type="sibTrans" cxnId="{7BC335B7-8D76-4109-BE37-DAB6F650B866}">
      <dgm:prSet/>
      <dgm:spPr/>
      <dgm:t>
        <a:bodyPr/>
        <a:lstStyle/>
        <a:p>
          <a:endParaRPr lang="en-US"/>
        </a:p>
      </dgm:t>
    </dgm:pt>
    <dgm:pt modelId="{D046B9A9-4D6A-460D-A6BD-6959E34915D9}">
      <dgm:prSet phldrT="[Text]"/>
      <dgm:spPr/>
      <dgm:t>
        <a:bodyPr/>
        <a:lstStyle/>
        <a:p>
          <a:r>
            <a:rPr lang="en-US" b="1" smtClean="0"/>
            <a:t>Environment Factors</a:t>
          </a:r>
          <a:endParaRPr lang="en-US" b="1" dirty="0"/>
        </a:p>
      </dgm:t>
    </dgm:pt>
    <dgm:pt modelId="{A1BD7648-D88A-4017-AC08-D2FF6DA33DD6}" type="parTrans" cxnId="{C555145E-FAFA-4894-AFAC-ABDCB6A965A8}">
      <dgm:prSet/>
      <dgm:spPr/>
      <dgm:t>
        <a:bodyPr/>
        <a:lstStyle/>
        <a:p>
          <a:endParaRPr lang="en-US"/>
        </a:p>
      </dgm:t>
    </dgm:pt>
    <dgm:pt modelId="{68BAD4DD-476C-4E0E-A96F-8B598D8BFE55}" type="sibTrans" cxnId="{C555145E-FAFA-4894-AFAC-ABDCB6A965A8}">
      <dgm:prSet/>
      <dgm:spPr/>
      <dgm:t>
        <a:bodyPr/>
        <a:lstStyle/>
        <a:p>
          <a:endParaRPr lang="en-US"/>
        </a:p>
      </dgm:t>
    </dgm:pt>
    <dgm:pt modelId="{6D2E663D-37D8-4328-8E5C-FA9309C2CCB1}" type="pres">
      <dgm:prSet presAssocID="{1BDAFB26-6F60-41A2-828F-7476C07159EB}" presName="Name0" presStyleCnt="0">
        <dgm:presLayoutVars>
          <dgm:chMax val="1"/>
          <dgm:dir/>
          <dgm:animLvl val="ctr"/>
          <dgm:resizeHandles val="exact"/>
        </dgm:presLayoutVars>
      </dgm:prSet>
      <dgm:spPr/>
      <dgm:t>
        <a:bodyPr/>
        <a:lstStyle/>
        <a:p>
          <a:endParaRPr lang="en-US"/>
        </a:p>
      </dgm:t>
    </dgm:pt>
    <dgm:pt modelId="{DD295060-FD84-46F5-970C-7016D1729024}" type="pres">
      <dgm:prSet presAssocID="{D23D75E0-6FDD-437C-A1C0-61BB8EE6D41D}" presName="centerShape" presStyleLbl="node0" presStyleIdx="0" presStyleCnt="1"/>
      <dgm:spPr/>
      <dgm:t>
        <a:bodyPr/>
        <a:lstStyle/>
        <a:p>
          <a:endParaRPr lang="en-US"/>
        </a:p>
      </dgm:t>
    </dgm:pt>
    <dgm:pt modelId="{52FB2E48-349B-4CC6-BE94-72A80CAA55D2}" type="pres">
      <dgm:prSet presAssocID="{701014D5-7C7F-44C1-9AD6-2072249AAE20}" presName="node" presStyleLbl="node1" presStyleIdx="0" presStyleCnt="3" custScaleX="103065">
        <dgm:presLayoutVars>
          <dgm:bulletEnabled val="1"/>
        </dgm:presLayoutVars>
      </dgm:prSet>
      <dgm:spPr/>
      <dgm:t>
        <a:bodyPr/>
        <a:lstStyle/>
        <a:p>
          <a:endParaRPr lang="en-US"/>
        </a:p>
      </dgm:t>
    </dgm:pt>
    <dgm:pt modelId="{28C36E2A-11AB-497B-8D67-BE5603AF13ED}" type="pres">
      <dgm:prSet presAssocID="{701014D5-7C7F-44C1-9AD6-2072249AAE20}" presName="dummy" presStyleCnt="0"/>
      <dgm:spPr/>
    </dgm:pt>
    <dgm:pt modelId="{20F4E50B-AC6C-4BF4-A978-593ECDD37804}" type="pres">
      <dgm:prSet presAssocID="{E5548718-7B93-45D2-884A-E944D4E8013B}" presName="sibTrans" presStyleLbl="sibTrans2D1" presStyleIdx="0" presStyleCnt="3"/>
      <dgm:spPr/>
      <dgm:t>
        <a:bodyPr/>
        <a:lstStyle/>
        <a:p>
          <a:endParaRPr lang="en-US"/>
        </a:p>
      </dgm:t>
    </dgm:pt>
    <dgm:pt modelId="{9B108E35-BC3E-40AE-9986-FB0E6A9BE281}" type="pres">
      <dgm:prSet presAssocID="{407AC5A4-8791-4804-8E11-4A2F7BB80A45}" presName="node" presStyleLbl="node1" presStyleIdx="1" presStyleCnt="3">
        <dgm:presLayoutVars>
          <dgm:bulletEnabled val="1"/>
        </dgm:presLayoutVars>
      </dgm:prSet>
      <dgm:spPr/>
      <dgm:t>
        <a:bodyPr/>
        <a:lstStyle/>
        <a:p>
          <a:endParaRPr lang="en-US"/>
        </a:p>
      </dgm:t>
    </dgm:pt>
    <dgm:pt modelId="{0F2A874B-E37F-4BF3-BBC4-844D3612D242}" type="pres">
      <dgm:prSet presAssocID="{407AC5A4-8791-4804-8E11-4A2F7BB80A45}" presName="dummy" presStyleCnt="0"/>
      <dgm:spPr/>
    </dgm:pt>
    <dgm:pt modelId="{194CAA7D-1235-454A-AF6E-D08C02E8B497}" type="pres">
      <dgm:prSet presAssocID="{6DEF91E3-684C-428A-A786-EE13DD52BB72}" presName="sibTrans" presStyleLbl="sibTrans2D1" presStyleIdx="1" presStyleCnt="3"/>
      <dgm:spPr/>
      <dgm:t>
        <a:bodyPr/>
        <a:lstStyle/>
        <a:p>
          <a:endParaRPr lang="en-US"/>
        </a:p>
      </dgm:t>
    </dgm:pt>
    <dgm:pt modelId="{CDE2F3D6-3E13-4D6D-9403-EF893C3BF102}" type="pres">
      <dgm:prSet presAssocID="{D046B9A9-4D6A-460D-A6BD-6959E34915D9}" presName="node" presStyleLbl="node1" presStyleIdx="2" presStyleCnt="3">
        <dgm:presLayoutVars>
          <dgm:bulletEnabled val="1"/>
        </dgm:presLayoutVars>
      </dgm:prSet>
      <dgm:spPr/>
      <dgm:t>
        <a:bodyPr/>
        <a:lstStyle/>
        <a:p>
          <a:endParaRPr lang="en-US"/>
        </a:p>
      </dgm:t>
    </dgm:pt>
    <dgm:pt modelId="{28746CDD-D23C-438D-B527-39D597C1E61A}" type="pres">
      <dgm:prSet presAssocID="{D046B9A9-4D6A-460D-A6BD-6959E34915D9}" presName="dummy" presStyleCnt="0"/>
      <dgm:spPr/>
    </dgm:pt>
    <dgm:pt modelId="{BA7C0179-1DB0-4F89-B7F1-89AB4332C84A}" type="pres">
      <dgm:prSet presAssocID="{68BAD4DD-476C-4E0E-A96F-8B598D8BFE55}" presName="sibTrans" presStyleLbl="sibTrans2D1" presStyleIdx="2" presStyleCnt="3"/>
      <dgm:spPr/>
      <dgm:t>
        <a:bodyPr/>
        <a:lstStyle/>
        <a:p>
          <a:endParaRPr lang="en-US"/>
        </a:p>
      </dgm:t>
    </dgm:pt>
  </dgm:ptLst>
  <dgm:cxnLst>
    <dgm:cxn modelId="{7BC335B7-8D76-4109-BE37-DAB6F650B866}" srcId="{D23D75E0-6FDD-437C-A1C0-61BB8EE6D41D}" destId="{407AC5A4-8791-4804-8E11-4A2F7BB80A45}" srcOrd="1" destOrd="0" parTransId="{1ED7FA42-A1A8-437D-98AC-C10AA6F56613}" sibTransId="{6DEF91E3-684C-428A-A786-EE13DD52BB72}"/>
    <dgm:cxn modelId="{3D69276A-5095-4F00-BFD0-CA43D6E6DEA3}" type="presOf" srcId="{407AC5A4-8791-4804-8E11-4A2F7BB80A45}" destId="{9B108E35-BC3E-40AE-9986-FB0E6A9BE281}" srcOrd="0" destOrd="0" presId="urn:microsoft.com/office/officeart/2005/8/layout/radial6"/>
    <dgm:cxn modelId="{8A151A2E-D3CD-4BAA-A49B-5114CFD0468C}" type="presOf" srcId="{1BDAFB26-6F60-41A2-828F-7476C07159EB}" destId="{6D2E663D-37D8-4328-8E5C-FA9309C2CCB1}" srcOrd="0" destOrd="0" presId="urn:microsoft.com/office/officeart/2005/8/layout/radial6"/>
    <dgm:cxn modelId="{60F53E0C-3125-4812-B7E8-124CDC3E9920}" type="presOf" srcId="{6DEF91E3-684C-428A-A786-EE13DD52BB72}" destId="{194CAA7D-1235-454A-AF6E-D08C02E8B497}" srcOrd="0" destOrd="0" presId="urn:microsoft.com/office/officeart/2005/8/layout/radial6"/>
    <dgm:cxn modelId="{5157B01A-F969-498F-8B86-EAD99DA64806}" srcId="{D23D75E0-6FDD-437C-A1C0-61BB8EE6D41D}" destId="{701014D5-7C7F-44C1-9AD6-2072249AAE20}" srcOrd="0" destOrd="0" parTransId="{CDF56B1E-A917-4088-BB20-36257EC14985}" sibTransId="{E5548718-7B93-45D2-884A-E944D4E8013B}"/>
    <dgm:cxn modelId="{167B2479-EEE4-4A4A-A32A-FB0FC66C90F9}" type="presOf" srcId="{D23D75E0-6FDD-437C-A1C0-61BB8EE6D41D}" destId="{DD295060-FD84-46F5-970C-7016D1729024}" srcOrd="0" destOrd="0" presId="urn:microsoft.com/office/officeart/2005/8/layout/radial6"/>
    <dgm:cxn modelId="{C555145E-FAFA-4894-AFAC-ABDCB6A965A8}" srcId="{D23D75E0-6FDD-437C-A1C0-61BB8EE6D41D}" destId="{D046B9A9-4D6A-460D-A6BD-6959E34915D9}" srcOrd="2" destOrd="0" parTransId="{A1BD7648-D88A-4017-AC08-D2FF6DA33DD6}" sibTransId="{68BAD4DD-476C-4E0E-A96F-8B598D8BFE55}"/>
    <dgm:cxn modelId="{1B574C85-DDF1-4F13-B017-19BF277FA375}" type="presOf" srcId="{D046B9A9-4D6A-460D-A6BD-6959E34915D9}" destId="{CDE2F3D6-3E13-4D6D-9403-EF893C3BF102}" srcOrd="0" destOrd="0" presId="urn:microsoft.com/office/officeart/2005/8/layout/radial6"/>
    <dgm:cxn modelId="{038A586C-E00B-44CF-B1DC-388348703F1A}" type="presOf" srcId="{701014D5-7C7F-44C1-9AD6-2072249AAE20}" destId="{52FB2E48-349B-4CC6-BE94-72A80CAA55D2}" srcOrd="0" destOrd="0" presId="urn:microsoft.com/office/officeart/2005/8/layout/radial6"/>
    <dgm:cxn modelId="{0AD07014-0EE8-4E33-8E6B-085D438AA8B3}" type="presOf" srcId="{68BAD4DD-476C-4E0E-A96F-8B598D8BFE55}" destId="{BA7C0179-1DB0-4F89-B7F1-89AB4332C84A}" srcOrd="0" destOrd="0" presId="urn:microsoft.com/office/officeart/2005/8/layout/radial6"/>
    <dgm:cxn modelId="{AEDA3D23-8FA9-49BC-BFDF-2D0A9A81D0FA}" type="presOf" srcId="{E5548718-7B93-45D2-884A-E944D4E8013B}" destId="{20F4E50B-AC6C-4BF4-A978-593ECDD37804}" srcOrd="0" destOrd="0" presId="urn:microsoft.com/office/officeart/2005/8/layout/radial6"/>
    <dgm:cxn modelId="{B854B21A-74CD-42B0-A886-BBDF40D2C088}" srcId="{1BDAFB26-6F60-41A2-828F-7476C07159EB}" destId="{D23D75E0-6FDD-437C-A1C0-61BB8EE6D41D}" srcOrd="0" destOrd="0" parTransId="{F0A2C9C7-FCB0-40A6-8F43-AE605E004DE0}" sibTransId="{78CB3A63-7125-4772-A229-89C42416D44A}"/>
    <dgm:cxn modelId="{39806FEB-6E8C-449F-987C-F50E9C6BE73A}" type="presParOf" srcId="{6D2E663D-37D8-4328-8E5C-FA9309C2CCB1}" destId="{DD295060-FD84-46F5-970C-7016D1729024}" srcOrd="0" destOrd="0" presId="urn:microsoft.com/office/officeart/2005/8/layout/radial6"/>
    <dgm:cxn modelId="{B52CDEFB-C6C1-4784-B791-9B5582B64D62}" type="presParOf" srcId="{6D2E663D-37D8-4328-8E5C-FA9309C2CCB1}" destId="{52FB2E48-349B-4CC6-BE94-72A80CAA55D2}" srcOrd="1" destOrd="0" presId="urn:microsoft.com/office/officeart/2005/8/layout/radial6"/>
    <dgm:cxn modelId="{716E3C37-4535-4C1C-A14A-E786454BA294}" type="presParOf" srcId="{6D2E663D-37D8-4328-8E5C-FA9309C2CCB1}" destId="{28C36E2A-11AB-497B-8D67-BE5603AF13ED}" srcOrd="2" destOrd="0" presId="urn:microsoft.com/office/officeart/2005/8/layout/radial6"/>
    <dgm:cxn modelId="{105E5B5B-35FB-422F-8AD4-5E1A6CA11E6E}" type="presParOf" srcId="{6D2E663D-37D8-4328-8E5C-FA9309C2CCB1}" destId="{20F4E50B-AC6C-4BF4-A978-593ECDD37804}" srcOrd="3" destOrd="0" presId="urn:microsoft.com/office/officeart/2005/8/layout/radial6"/>
    <dgm:cxn modelId="{E4CBCF58-62EE-45DA-B670-7F0281EC8B38}" type="presParOf" srcId="{6D2E663D-37D8-4328-8E5C-FA9309C2CCB1}" destId="{9B108E35-BC3E-40AE-9986-FB0E6A9BE281}" srcOrd="4" destOrd="0" presId="urn:microsoft.com/office/officeart/2005/8/layout/radial6"/>
    <dgm:cxn modelId="{7292E465-CA9A-499F-B44A-3EDEB1317669}" type="presParOf" srcId="{6D2E663D-37D8-4328-8E5C-FA9309C2CCB1}" destId="{0F2A874B-E37F-4BF3-BBC4-844D3612D242}" srcOrd="5" destOrd="0" presId="urn:microsoft.com/office/officeart/2005/8/layout/radial6"/>
    <dgm:cxn modelId="{8E270304-76B3-4D04-9A7D-8018BED8EA87}" type="presParOf" srcId="{6D2E663D-37D8-4328-8E5C-FA9309C2CCB1}" destId="{194CAA7D-1235-454A-AF6E-D08C02E8B497}" srcOrd="6" destOrd="0" presId="urn:microsoft.com/office/officeart/2005/8/layout/radial6"/>
    <dgm:cxn modelId="{431B12AF-E27B-4A48-9424-B17D4CDA614C}" type="presParOf" srcId="{6D2E663D-37D8-4328-8E5C-FA9309C2CCB1}" destId="{CDE2F3D6-3E13-4D6D-9403-EF893C3BF102}" srcOrd="7" destOrd="0" presId="urn:microsoft.com/office/officeart/2005/8/layout/radial6"/>
    <dgm:cxn modelId="{B40EF869-A219-4378-81EF-3C969C796C49}" type="presParOf" srcId="{6D2E663D-37D8-4328-8E5C-FA9309C2CCB1}" destId="{28746CDD-D23C-438D-B527-39D597C1E61A}" srcOrd="8" destOrd="0" presId="urn:microsoft.com/office/officeart/2005/8/layout/radial6"/>
    <dgm:cxn modelId="{A055DEA3-D751-406C-86D9-0B1F2F04B3A2}" type="presParOf" srcId="{6D2E663D-37D8-4328-8E5C-FA9309C2CCB1}" destId="{BA7C0179-1DB0-4F89-B7F1-89AB4332C84A}"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C0179-1DB0-4F89-B7F1-89AB4332C84A}">
      <dsp:nvSpPr>
        <dsp:cNvPr id="0" name=""/>
        <dsp:cNvSpPr/>
      </dsp:nvSpPr>
      <dsp:spPr>
        <a:xfrm>
          <a:off x="780219" y="525644"/>
          <a:ext cx="3513583" cy="3513583"/>
        </a:xfrm>
        <a:prstGeom prst="blockArc">
          <a:avLst>
            <a:gd name="adj1" fmla="val 9000000"/>
            <a:gd name="adj2" fmla="val 16200000"/>
            <a:gd name="adj3" fmla="val 4634"/>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4CAA7D-1235-454A-AF6E-D08C02E8B497}">
      <dsp:nvSpPr>
        <dsp:cNvPr id="0" name=""/>
        <dsp:cNvSpPr/>
      </dsp:nvSpPr>
      <dsp:spPr>
        <a:xfrm>
          <a:off x="780219" y="525644"/>
          <a:ext cx="3513583" cy="3513583"/>
        </a:xfrm>
        <a:prstGeom prst="blockArc">
          <a:avLst>
            <a:gd name="adj1" fmla="val 1800000"/>
            <a:gd name="adj2" fmla="val 9000000"/>
            <a:gd name="adj3" fmla="val 4634"/>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4E50B-AC6C-4BF4-A978-593ECDD37804}">
      <dsp:nvSpPr>
        <dsp:cNvPr id="0" name=""/>
        <dsp:cNvSpPr/>
      </dsp:nvSpPr>
      <dsp:spPr>
        <a:xfrm>
          <a:off x="780219" y="525644"/>
          <a:ext cx="3513583" cy="3513583"/>
        </a:xfrm>
        <a:prstGeom prst="blockArc">
          <a:avLst>
            <a:gd name="adj1" fmla="val 16200000"/>
            <a:gd name="adj2" fmla="val 1800000"/>
            <a:gd name="adj3" fmla="val 463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95060-FD84-46F5-970C-7016D1729024}">
      <dsp:nvSpPr>
        <dsp:cNvPr id="0" name=""/>
        <dsp:cNvSpPr/>
      </dsp:nvSpPr>
      <dsp:spPr>
        <a:xfrm>
          <a:off x="1729330" y="1474754"/>
          <a:ext cx="1615362" cy="16153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Diagnosis, Care Options, Quality of Life</a:t>
          </a:r>
          <a:endParaRPr lang="en-US" sz="1800" b="1" i="1" kern="1200" dirty="0">
            <a:solidFill>
              <a:schemeClr val="tx1"/>
            </a:solidFill>
          </a:endParaRPr>
        </a:p>
      </dsp:txBody>
      <dsp:txXfrm>
        <a:off x="1965894" y="1711318"/>
        <a:ext cx="1142234" cy="1142234"/>
      </dsp:txXfrm>
    </dsp:sp>
    <dsp:sp modelId="{52FB2E48-349B-4CC6-BE94-72A80CAA55D2}">
      <dsp:nvSpPr>
        <dsp:cNvPr id="0" name=""/>
        <dsp:cNvSpPr/>
      </dsp:nvSpPr>
      <dsp:spPr>
        <a:xfrm>
          <a:off x="1954305" y="974"/>
          <a:ext cx="1165411" cy="113075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Socioeconomic Factors</a:t>
          </a:r>
          <a:endParaRPr lang="en-US" sz="1000" b="1" kern="1200" dirty="0"/>
        </a:p>
      </dsp:txBody>
      <dsp:txXfrm>
        <a:off x="2124975" y="166569"/>
        <a:ext cx="824071" cy="799563"/>
      </dsp:txXfrm>
    </dsp:sp>
    <dsp:sp modelId="{9B108E35-BC3E-40AE-9986-FB0E6A9BE281}">
      <dsp:nvSpPr>
        <dsp:cNvPr id="0" name=""/>
        <dsp:cNvSpPr/>
      </dsp:nvSpPr>
      <dsp:spPr>
        <a:xfrm>
          <a:off x="3457807" y="2575101"/>
          <a:ext cx="1130753" cy="1130753"/>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t>Cultural Factors</a:t>
          </a:r>
          <a:endParaRPr lang="en-US" sz="1100" b="1" kern="1200" dirty="0"/>
        </a:p>
      </dsp:txBody>
      <dsp:txXfrm>
        <a:off x="3623402" y="2740696"/>
        <a:ext cx="799563" cy="799563"/>
      </dsp:txXfrm>
    </dsp:sp>
    <dsp:sp modelId="{CDE2F3D6-3E13-4D6D-9403-EF893C3BF102}">
      <dsp:nvSpPr>
        <dsp:cNvPr id="0" name=""/>
        <dsp:cNvSpPr/>
      </dsp:nvSpPr>
      <dsp:spPr>
        <a:xfrm>
          <a:off x="485461" y="2575101"/>
          <a:ext cx="1130753" cy="1130753"/>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t>Environment Factors</a:t>
          </a:r>
          <a:endParaRPr lang="en-US" sz="1100" b="1" kern="1200" dirty="0"/>
        </a:p>
      </dsp:txBody>
      <dsp:txXfrm>
        <a:off x="651056" y="2740696"/>
        <a:ext cx="799563" cy="7995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Brain Health Matters:  Memory Sunday Overview</a:t>
            </a: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v2019</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mtClean="0"/>
              <a:t>Memory Sunday, an initiative of The National Brain Health Center for African Americans</a:t>
            </a:r>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CF3FAB1-E9FB-4CE2-B519-025BB038B986}" type="slidenum">
              <a:rPr lang="en-US" smtClean="0"/>
              <a:t>‹#›</a:t>
            </a:fld>
            <a:endParaRPr lang="en-US"/>
          </a:p>
        </p:txBody>
      </p:sp>
    </p:spTree>
    <p:extLst>
      <p:ext uri="{BB962C8B-B14F-4D97-AF65-F5344CB8AC3E}">
        <p14:creationId xmlns:p14="http://schemas.microsoft.com/office/powerpoint/2010/main" val="4274837976"/>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Brain Health Matters:  Memory Sunday Overview</a:t>
            </a: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v2019</a:t>
            </a:r>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smtClean="0"/>
              <a:t>Memory Sunday, an initiative of The National Brain Health Center for African Americans</a:t>
            </a: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D54474E-690B-4463-9234-126BC6F7E7C6}" type="slidenum">
              <a:rPr lang="en-US" smtClean="0"/>
              <a:t>‹#›</a:t>
            </a:fld>
            <a:endParaRPr lang="en-US"/>
          </a:p>
        </p:txBody>
      </p:sp>
    </p:spTree>
    <p:extLst>
      <p:ext uri="{BB962C8B-B14F-4D97-AF65-F5344CB8AC3E}">
        <p14:creationId xmlns:p14="http://schemas.microsoft.com/office/powerpoint/2010/main" val="1279164456"/>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348084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Available treatment options for Alzheimer’s disease are targeted to have the best response when started in the early stages of the disease.  Current treatment options today are not available to combat this disease in the later stages.</a:t>
            </a:r>
          </a:p>
          <a:p>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219972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409114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236491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While there is not cure for Alzheimer’s disease, medications available to help slow the progression of the disease are available but barriers exists in African American community related to diagnosis, access to quality care, and awareness regarding availability and use of approved medications and therapies</a:t>
            </a:r>
          </a:p>
          <a:p>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121644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panose="020B0604020202020204" pitchFamily="34" charset="0"/>
            </a:endParaRPr>
          </a:p>
        </p:txBody>
      </p:sp>
      <p:sp>
        <p:nvSpPr>
          <p:cNvPr id="5" name="Footer Placeholder 4"/>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6" name="Header Placeholder 5"/>
          <p:cNvSpPr>
            <a:spLocks noGrp="1"/>
          </p:cNvSpPr>
          <p:nvPr>
            <p:ph type="hdr" sz="quarter"/>
          </p:nvPr>
        </p:nvSpPr>
        <p:spPr/>
        <p:txBody>
          <a:bodyPr/>
          <a:lstStyle/>
          <a:p>
            <a:pPr>
              <a:defRPr/>
            </a:pPr>
            <a:r>
              <a:rPr lang="en-US" smtClean="0"/>
              <a:t>Brain Health Matters:  Memory Sunday Overview</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218188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30752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70337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OVERALL GOAL</a:t>
            </a:r>
          </a:p>
          <a:p>
            <a:endParaRPr lang="en-US" altLang="en-US" smtClean="0">
              <a:latin typeface="Arial" panose="020B0604020202020204" pitchFamily="34" charset="0"/>
            </a:endParaRPr>
          </a:p>
          <a:p>
            <a:r>
              <a:rPr lang="en-US" altLang="en-US" smtClean="0">
                <a:latin typeface="Arial" panose="020B0604020202020204" pitchFamily="34" charset="0"/>
              </a:rPr>
              <a:t>To raise awareness of the issues of cognitive health among the African American community by working through existing networks of faith-based organizations by establishing new collaborations with relevant organizations such as the National Medical Association, the National Black Nurses Association, and AARP.  The Balm In Gilead will develop training and caregiver modules for healthcare professionals and caregivers and will provide culturally-specific resource materials to state and local health departments and to their network of congregations.</a:t>
            </a:r>
          </a:p>
          <a:p>
            <a:endParaRPr lang="en-US" altLang="en-US" smtClean="0">
              <a:latin typeface="Arial" panose="020B0604020202020204" pitchFamily="34" charset="0"/>
            </a:endParaRPr>
          </a:p>
        </p:txBody>
      </p:sp>
      <p:sp>
        <p:nvSpPr>
          <p:cNvPr id="5" name="Footer Placeholder 4"/>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6" name="Header Placeholder 5"/>
          <p:cNvSpPr>
            <a:spLocks noGrp="1"/>
          </p:cNvSpPr>
          <p:nvPr>
            <p:ph type="hdr" sz="quarter"/>
          </p:nvPr>
        </p:nvSpPr>
        <p:spPr/>
        <p:txBody>
          <a:bodyPr/>
          <a:lstStyle/>
          <a:p>
            <a:pPr>
              <a:defRPr/>
            </a:pPr>
            <a:r>
              <a:rPr lang="en-US" smtClean="0"/>
              <a:t>Brain Health Matters:  Memory Sunday Overview</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84058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5" name="Footer Placeholder 4"/>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6" name="Header Placeholder 5"/>
          <p:cNvSpPr>
            <a:spLocks noGrp="1"/>
          </p:cNvSpPr>
          <p:nvPr>
            <p:ph type="hdr" sz="quarter"/>
          </p:nvPr>
        </p:nvSpPr>
        <p:spPr/>
        <p:txBody>
          <a:bodyPr/>
          <a:lstStyle/>
          <a:p>
            <a:pPr>
              <a:defRPr/>
            </a:pPr>
            <a:r>
              <a:rPr lang="en-US" smtClean="0"/>
              <a:t>Brain Health Matters:  Memory Sunday Overview</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385045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Image Retrieved from http://napacountyhcc.com/wp-content/uploads/2014/08/normal-aging-english.png</a:t>
            </a:r>
          </a:p>
        </p:txBody>
      </p:sp>
      <p:sp>
        <p:nvSpPr>
          <p:cNvPr id="5" name="Footer Placeholder 4"/>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6" name="Header Placeholder 5"/>
          <p:cNvSpPr>
            <a:spLocks noGrp="1"/>
          </p:cNvSpPr>
          <p:nvPr>
            <p:ph type="hdr" sz="quarter"/>
          </p:nvPr>
        </p:nvSpPr>
        <p:spPr/>
        <p:txBody>
          <a:bodyPr/>
          <a:lstStyle/>
          <a:p>
            <a:pPr>
              <a:defRPr/>
            </a:pPr>
            <a:r>
              <a:rPr lang="en-US" smtClean="0"/>
              <a:t>Brain Health Matters:  Memory Sunday Overview</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132939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255702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latin typeface="Arial" panose="020B0604020202020204" pitchFamily="34" charset="0"/>
              </a:rPr>
              <a:t>Discuss with audience</a:t>
            </a:r>
            <a:r>
              <a:rPr lang="en-US" altLang="en-US" sz="1600" baseline="0" dirty="0" smtClean="0">
                <a:latin typeface="Arial" panose="020B0604020202020204" pitchFamily="34" charset="0"/>
              </a:rPr>
              <a:t> that cognitive impairment related to certain causes such as stress and TBI are not always permanent;  In some cases, for example cognitive impairment related to drug and alcohol abuse, may be corrected by treating the addiction and stopping the use of drugs and alcohol. </a:t>
            </a:r>
            <a:endParaRPr lang="en-US" altLang="en-US" sz="1600" dirty="0" smtClean="0">
              <a:latin typeface="Arial" panose="020B0604020202020204" pitchFamily="34" charset="0"/>
            </a:endParaRPr>
          </a:p>
          <a:p>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48416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290882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Brain Health Matters:  Memory Sunday Overview</a:t>
            </a:r>
            <a:endParaRPr lang="en-US"/>
          </a:p>
        </p:txBody>
      </p:sp>
      <p:sp>
        <p:nvSpPr>
          <p:cNvPr id="6" name="Footer Placeholder 5"/>
          <p:cNvSpPr>
            <a:spLocks noGrp="1"/>
          </p:cNvSpPr>
          <p:nvPr>
            <p:ph type="ftr" sz="quarter" idx="4"/>
          </p:nvPr>
        </p:nvSpPr>
        <p:spPr/>
        <p:txBody>
          <a:bodyPr/>
          <a:lstStyle/>
          <a:p>
            <a:pPr>
              <a:defRPr/>
            </a:pPr>
            <a:r>
              <a:rPr lang="en-US" smtClean="0"/>
              <a:t>Memory Sunday, an initiative of The National Brain Health Center for African Americans</a:t>
            </a:r>
            <a:endParaRPr lang="en-US"/>
          </a:p>
        </p:txBody>
      </p:sp>
      <p:sp>
        <p:nvSpPr>
          <p:cNvPr id="2" name="Date Placeholder 1"/>
          <p:cNvSpPr>
            <a:spLocks noGrp="1"/>
          </p:cNvSpPr>
          <p:nvPr>
            <p:ph type="dt" idx="10"/>
          </p:nvPr>
        </p:nvSpPr>
        <p:spPr/>
        <p:txBody>
          <a:bodyPr/>
          <a:lstStyle/>
          <a:p>
            <a:r>
              <a:rPr lang="en-US" smtClean="0"/>
              <a:t>v2019</a:t>
            </a:r>
            <a:endParaRPr lang="en-US"/>
          </a:p>
        </p:txBody>
      </p:sp>
    </p:spTree>
    <p:extLst>
      <p:ext uri="{BB962C8B-B14F-4D97-AF65-F5344CB8AC3E}">
        <p14:creationId xmlns:p14="http://schemas.microsoft.com/office/powerpoint/2010/main" val="303363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AF2B37-48DC-42C2-A33D-828C9CF21482}"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110906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657AD-83A3-4C97-B629-0FC71711E290}"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16987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690E7-59AE-4169-AD31-4202F2D15E49}"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58139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D9295-2157-4FA0-A4E9-385421BB9C9F}"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201975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18A16-202F-4C8F-8285-C1A2C23C9598}"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76881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CE54FC-46E2-4A86-8E92-6FF995310636}"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6502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EBEF50-330F-4BA1-80FF-F5A13FE5F19E}" type="datetime1">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188921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914953-29B2-483A-A5F4-B11AF9824A83}" type="datetime1">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144634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D28F-ECCB-4E4B-AB51-09918A30F689}" type="datetime1">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137649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5D557-8046-4F7F-B8D5-8D78271CB967}"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204057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13305-98EE-4509-9EC5-C9BAC059D9AE}"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24CF6-804A-D944-84F9-C9FE104EE1D0}" type="slidenum">
              <a:rPr lang="en-US" smtClean="0"/>
              <a:t>‹#›</a:t>
            </a:fld>
            <a:endParaRPr lang="en-US"/>
          </a:p>
        </p:txBody>
      </p:sp>
    </p:spTree>
    <p:extLst>
      <p:ext uri="{BB962C8B-B14F-4D97-AF65-F5344CB8AC3E}">
        <p14:creationId xmlns:p14="http://schemas.microsoft.com/office/powerpoint/2010/main" val="66746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50FCD-65A0-4A3E-9C02-7959B70E8874}" type="datetime1">
              <a:rPr lang="en-US" smtClean="0"/>
              <a:t>5/29/2019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24CF6-804A-D944-84F9-C9FE104EE1D0}" type="slidenum">
              <a:rPr lang="en-US" smtClean="0"/>
              <a:t>‹#›</a:t>
            </a:fld>
            <a:endParaRPr lang="en-US"/>
          </a:p>
        </p:txBody>
      </p:sp>
    </p:spTree>
    <p:extLst>
      <p:ext uri="{BB962C8B-B14F-4D97-AF65-F5344CB8AC3E}">
        <p14:creationId xmlns:p14="http://schemas.microsoft.com/office/powerpoint/2010/main" val="84119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balmingilead.org/memorysunda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www.balmingilead.org/memorysunda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balmingilead.org/memorysunda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p:nvPr>
        </p:nvSpPr>
        <p:spPr>
          <a:xfrm>
            <a:off x="685801" y="3429000"/>
            <a:ext cx="7772400" cy="2387600"/>
          </a:xfrm>
        </p:spPr>
        <p:txBody>
          <a:bodyPr>
            <a:normAutofit fontScale="90000"/>
          </a:bodyPr>
          <a:lstStyle/>
          <a:p>
            <a:pPr eaLnBrk="1" hangingPunct="1"/>
            <a:r>
              <a:rPr lang="en-US" altLang="en-US" dirty="0" smtClean="0">
                <a:solidFill>
                  <a:srgbClr val="471C78"/>
                </a:solidFill>
                <a:latin typeface="Times New Roman" panose="02020603050405020304" pitchFamily="18" charset="0"/>
                <a:cs typeface="Times New Roman" panose="02020603050405020304" pitchFamily="18" charset="0"/>
              </a:rPr>
              <a:t>What is Memory Sunday:</a:t>
            </a:r>
            <a:r>
              <a:rPr lang="en-US" altLang="en-US" sz="3177" dirty="0">
                <a:solidFill>
                  <a:srgbClr val="471C78"/>
                </a:solidFill>
                <a:latin typeface="Times New Roman" panose="02020603050405020304" pitchFamily="18" charset="0"/>
                <a:cs typeface="Times New Roman" panose="02020603050405020304" pitchFamily="18" charset="0"/>
              </a:rPr>
              <a:t/>
            </a:r>
            <a:br>
              <a:rPr lang="en-US" altLang="en-US" sz="3177" dirty="0">
                <a:solidFill>
                  <a:srgbClr val="471C78"/>
                </a:solidFill>
                <a:latin typeface="Times New Roman" panose="02020603050405020304" pitchFamily="18" charset="0"/>
                <a:cs typeface="Times New Roman" panose="02020603050405020304" pitchFamily="18" charset="0"/>
              </a:rPr>
            </a:br>
            <a:r>
              <a:rPr lang="en-US" altLang="en-US" sz="3177" i="1" dirty="0" smtClean="0">
                <a:solidFill>
                  <a:schemeClr val="accent4">
                    <a:lumMod val="75000"/>
                  </a:schemeClr>
                </a:solidFill>
                <a:latin typeface="Times New Roman" panose="02020603050405020304" pitchFamily="18" charset="0"/>
                <a:cs typeface="Times New Roman" panose="02020603050405020304" pitchFamily="18" charset="0"/>
              </a:rPr>
              <a:t>June 9, 2019 a designated Sunday to raise awareness on Alzheimer’s disease and its impact on African American communities</a:t>
            </a:r>
            <a:r>
              <a:rPr lang="en-US" altLang="ja-JP" sz="3177" dirty="0">
                <a:latin typeface="Times New Roman" panose="02020603050405020304" pitchFamily="18" charset="0"/>
                <a:cs typeface="Times New Roman" panose="02020603050405020304" pitchFamily="18" charset="0"/>
              </a:rPr>
              <a:t/>
            </a:r>
            <a:br>
              <a:rPr lang="en-US" altLang="ja-JP" sz="3177" dirty="0">
                <a:latin typeface="Times New Roman" panose="02020603050405020304" pitchFamily="18" charset="0"/>
                <a:cs typeface="Times New Roman" panose="02020603050405020304" pitchFamily="18" charset="0"/>
              </a:rPr>
            </a:br>
            <a:endParaRPr lang="en-US" altLang="en-US" sz="3177" dirty="0">
              <a:latin typeface="Times New Roman" panose="02020603050405020304" pitchFamily="18" charset="0"/>
              <a:cs typeface="Times New Roman" panose="02020603050405020304" pitchFamily="18" charset="0"/>
            </a:endParaRPr>
          </a:p>
        </p:txBody>
      </p:sp>
      <p:sp>
        <p:nvSpPr>
          <p:cNvPr id="6" name="Subtitle 2"/>
          <p:cNvSpPr>
            <a:spLocks noGrp="1"/>
          </p:cNvSpPr>
          <p:nvPr>
            <p:ph type="subTitle" idx="1"/>
          </p:nvPr>
        </p:nvSpPr>
        <p:spPr>
          <a:xfrm>
            <a:off x="685801" y="5388133"/>
            <a:ext cx="8241030" cy="856933"/>
          </a:xfrm>
        </p:spPr>
        <p:txBody>
          <a:bodyPr>
            <a:normAutofit/>
          </a:bodyPr>
          <a:lstStyle/>
          <a:p>
            <a:pPr eaLnBrk="1" hangingPunct="1">
              <a:spcAft>
                <a:spcPct val="0"/>
              </a:spcAft>
            </a:pPr>
            <a:r>
              <a:rPr lang="en-US" altLang="en-US" sz="1400" b="1" i="1" dirty="0" smtClean="0">
                <a:solidFill>
                  <a:schemeClr val="bg1">
                    <a:lumMod val="50000"/>
                  </a:schemeClr>
                </a:solidFill>
                <a:latin typeface="Times New Roman" panose="02020603050405020304" pitchFamily="18" charset="0"/>
                <a:cs typeface="Arial" panose="020B0604020202020204" pitchFamily="34" charset="0"/>
              </a:rPr>
              <a:t>Memory Sunday is an initiative of The National Brain Health Center for African-Americans, a program of The Balm In Gilead </a:t>
            </a:r>
          </a:p>
          <a:p>
            <a:pPr eaLnBrk="1" hangingPunct="1">
              <a:spcAft>
                <a:spcPct val="0"/>
              </a:spcAft>
            </a:pPr>
            <a:r>
              <a:rPr lang="en-US" altLang="en-US" sz="1400" b="1" i="1" dirty="0" smtClean="0">
                <a:solidFill>
                  <a:schemeClr val="bg1">
                    <a:lumMod val="50000"/>
                  </a:schemeClr>
                </a:solidFill>
                <a:latin typeface="Times New Roman" panose="02020603050405020304" pitchFamily="18" charset="0"/>
                <a:cs typeface="Arial" panose="020B0604020202020204" pitchFamily="34" charset="0"/>
              </a:rPr>
              <a:t>Supported by:  The Centers for Disease Control and Prevention’s Healthy Brain Initiative</a:t>
            </a:r>
          </a:p>
          <a:p>
            <a:pPr eaLnBrk="1" hangingPunct="1">
              <a:spcAft>
                <a:spcPct val="0"/>
              </a:spcAft>
            </a:pPr>
            <a:endParaRPr lang="en-US" altLang="en-US" sz="1400" b="1" i="1" dirty="0" smtClean="0">
              <a:solidFill>
                <a:schemeClr val="tx1"/>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267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628650" y="230655"/>
            <a:ext cx="7886700" cy="1325563"/>
          </a:xfrm>
        </p:spPr>
        <p:txBody>
          <a:bodyPr>
            <a:normAutofit fontScale="90000"/>
          </a:bodyPr>
          <a:lstStyle/>
          <a:p>
            <a:pPr algn="ct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solidFill>
                  <a:srgbClr val="471C78"/>
                </a:solidFill>
                <a:latin typeface="Times New Roman" panose="02020603050405020304" pitchFamily="18" charset="0"/>
                <a:cs typeface="Times New Roman" panose="02020603050405020304" pitchFamily="18" charset="0"/>
              </a:rPr>
              <a:t>Causes of Cognitive Impairment</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5" name="Content Placeholder 1"/>
          <p:cNvSpPr>
            <a:spLocks noGrp="1"/>
          </p:cNvSpPr>
          <p:nvPr>
            <p:ph idx="1"/>
          </p:nvPr>
        </p:nvSpPr>
        <p:spPr>
          <a:xfrm>
            <a:off x="628650" y="1431925"/>
            <a:ext cx="7886700" cy="4351338"/>
          </a:xfrm>
        </p:spPr>
        <p:txBody>
          <a:bodyPr/>
          <a:lstStyle/>
          <a:p>
            <a:r>
              <a:rPr lang="en-US" dirty="0" smtClean="0"/>
              <a:t>Acquired Causes </a:t>
            </a:r>
            <a:r>
              <a:rPr lang="en-US" sz="2000" i="1" dirty="0" smtClean="0"/>
              <a:t>(can be related to illness, disease state, and/or other biomedical factors)</a:t>
            </a:r>
            <a:endParaRPr lang="en-US" i="1" dirty="0" smtClean="0"/>
          </a:p>
          <a:p>
            <a:pPr lvl="2"/>
            <a:r>
              <a:rPr lang="en-US" dirty="0" smtClean="0"/>
              <a:t>Traumatic Brain Injury, Drugs &amp; Alcohol, Chronic Stress</a:t>
            </a:r>
            <a:endParaRPr lang="en-US" dirty="0"/>
          </a:p>
          <a:p>
            <a:r>
              <a:rPr lang="en-US" dirty="0" smtClean="0"/>
              <a:t>Degenerative Causes </a:t>
            </a:r>
            <a:r>
              <a:rPr lang="en-US" sz="2000" i="1" dirty="0" smtClean="0"/>
              <a:t>(these causes are related to diseases that have no cure and will continue to progress)</a:t>
            </a:r>
            <a:endParaRPr lang="en-US" i="1" dirty="0" smtClean="0"/>
          </a:p>
          <a:p>
            <a:pPr lvl="2"/>
            <a:r>
              <a:rPr lang="en-US" dirty="0" smtClean="0"/>
              <a:t>Alzheimer’s, Parkinson’s, Multiple Sclerosis </a:t>
            </a:r>
          </a:p>
          <a:p>
            <a:r>
              <a:rPr lang="en-US" dirty="0" smtClean="0"/>
              <a:t>Cognitive impairment related to acquired causes may be corrected once the underlying cause is properly treated and/or managed</a:t>
            </a:r>
            <a:endParaRPr lang="en-US" dirty="0"/>
          </a:p>
        </p:txBody>
      </p:sp>
    </p:spTree>
    <p:extLst>
      <p:ext uri="{BB962C8B-B14F-4D97-AF65-F5344CB8AC3E}">
        <p14:creationId xmlns:p14="http://schemas.microsoft.com/office/powerpoint/2010/main" val="600899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499" y="2142117"/>
            <a:ext cx="7328647" cy="1232647"/>
          </a:xfrm>
        </p:spPr>
        <p:txBody>
          <a:bodyPr>
            <a:normAutofit fontScale="90000"/>
          </a:bodyPr>
          <a:lstStyle/>
          <a:p>
            <a:pPr algn="ctr"/>
            <a:r>
              <a:rPr lang="en-US" b="1" dirty="0" smtClean="0">
                <a:solidFill>
                  <a:srgbClr val="7030A0"/>
                </a:solidFill>
              </a:rPr>
              <a:t>What is Alzheimer’s Disease?</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i="1" dirty="0" smtClean="0"/>
              <a:t>Memory Sunday, June 9, 2019</a:t>
            </a:r>
            <a:r>
              <a:rPr lang="en-US" i="1" dirty="0" smtClean="0"/>
              <a:t/>
            </a:r>
            <a:br>
              <a:rPr lang="en-US" i="1" dirty="0" smtClean="0"/>
            </a:br>
            <a:r>
              <a:rPr lang="en-US" i="1" dirty="0" smtClean="0"/>
              <a:t>is focused on Alzheimer’s Disease and its impacts within the African American Community</a:t>
            </a:r>
            <a:endParaRPr lang="en-US" i="1" dirty="0"/>
          </a:p>
        </p:txBody>
      </p:sp>
    </p:spTree>
    <p:extLst>
      <p:ext uri="{BB962C8B-B14F-4D97-AF65-F5344CB8AC3E}">
        <p14:creationId xmlns:p14="http://schemas.microsoft.com/office/powerpoint/2010/main" val="1189419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1600340" y="470647"/>
            <a:ext cx="6575051" cy="1143000"/>
          </a:xfrm>
        </p:spPr>
        <p:txBody>
          <a:bodyPr>
            <a:noAutofit/>
          </a:bodyPr>
          <a:lstStyle/>
          <a:p>
            <a:pPr algn="ctr"/>
            <a:r>
              <a:rPr lang="en-US" altLang="en-US" b="1" dirty="0" smtClean="0">
                <a:latin typeface="Times New Roman" panose="02020603050405020304" pitchFamily="18" charset="0"/>
                <a:cs typeface="Times New Roman" panose="02020603050405020304" pitchFamily="18" charset="0"/>
              </a:rPr>
              <a:t/>
            </a:r>
            <a:br>
              <a:rPr lang="en-US" altLang="en-US" b="1" dirty="0" smtClean="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
            </a:r>
            <a:br>
              <a:rPr lang="en-US" altLang="en-US" b="1" dirty="0" smtClean="0">
                <a:latin typeface="Times New Roman" panose="02020603050405020304" pitchFamily="18" charset="0"/>
                <a:cs typeface="Times New Roman" panose="02020603050405020304" pitchFamily="18" charset="0"/>
              </a:rPr>
            </a:br>
            <a:r>
              <a:rPr lang="en-US" altLang="en-US" sz="3200" b="1" dirty="0">
                <a:solidFill>
                  <a:srgbClr val="471C78"/>
                </a:solidFill>
                <a:latin typeface="Times New Roman" panose="02020603050405020304" pitchFamily="18" charset="0"/>
                <a:cs typeface="Times New Roman" panose="02020603050405020304" pitchFamily="18" charset="0"/>
              </a:rPr>
              <a:t>Alzheimer’s Disease &amp; African Americans </a:t>
            </a:r>
            <a:r>
              <a:rPr lang="en-US" altLang="en-US" sz="3200" b="1" dirty="0">
                <a:latin typeface="Times New Roman" panose="02020603050405020304" pitchFamily="18" charset="0"/>
                <a:cs typeface="Times New Roman" panose="02020603050405020304" pitchFamily="18" charset="0"/>
              </a:rPr>
              <a:t>	</a:t>
            </a:r>
            <a:br>
              <a:rPr lang="en-US" altLang="en-US" sz="3200" b="1" dirty="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
            </a:r>
            <a:br>
              <a:rPr lang="en-US" altLang="en-US" b="1" dirty="0" smtClean="0">
                <a:latin typeface="Times New Roman" panose="02020603050405020304" pitchFamily="18" charset="0"/>
                <a:cs typeface="Times New Roman" panose="02020603050405020304" pitchFamily="18" charset="0"/>
              </a:rPr>
            </a:br>
            <a:endParaRPr lang="en-US" altLang="en-US" b="1" dirty="0" smtClean="0">
              <a:latin typeface="Times New Roman" panose="02020603050405020304" pitchFamily="18" charset="0"/>
              <a:cs typeface="Times New Roman" panose="02020603050405020304" pitchFamily="18" charset="0"/>
            </a:endParaRPr>
          </a:p>
        </p:txBody>
      </p:sp>
      <p:sp>
        <p:nvSpPr>
          <p:cNvPr id="67587" name="Subtitle 2"/>
          <p:cNvSpPr>
            <a:spLocks noGrp="1"/>
          </p:cNvSpPr>
          <p:nvPr>
            <p:ph idx="1"/>
          </p:nvPr>
        </p:nvSpPr>
        <p:spPr>
          <a:xfrm>
            <a:off x="537882" y="1860176"/>
            <a:ext cx="8135471" cy="4235824"/>
          </a:xfrm>
        </p:spPr>
        <p:txBody>
          <a:bodyPr/>
          <a:lstStyle/>
          <a:p>
            <a:pPr>
              <a:lnSpc>
                <a:spcPct val="150000"/>
              </a:lnSpc>
              <a:spcAft>
                <a:spcPts val="529"/>
              </a:spcAft>
            </a:pPr>
            <a:r>
              <a:rPr lang="en-US" altLang="en-US" sz="2118" dirty="0">
                <a:latin typeface="Arial" panose="020B0604020202020204" pitchFamily="34" charset="0"/>
                <a:cs typeface="Arial" panose="020B0604020202020204" pitchFamily="34" charset="0"/>
              </a:rPr>
              <a:t>Alzheimer’s disease is the sixth leading cause of death in the United States, but the </a:t>
            </a:r>
            <a:r>
              <a:rPr lang="en-US" altLang="en-US" sz="2471" b="1" i="1" dirty="0" smtClean="0">
                <a:latin typeface="Arial" panose="020B0604020202020204" pitchFamily="34" charset="0"/>
                <a:cs typeface="Arial" panose="020B0604020202020204" pitchFamily="34" charset="0"/>
              </a:rPr>
              <a:t>5</a:t>
            </a:r>
            <a:r>
              <a:rPr lang="en-US" altLang="en-US" sz="2471" b="1" i="1" baseline="30000" dirty="0" smtClean="0">
                <a:latin typeface="Arial" panose="020B0604020202020204" pitchFamily="34" charset="0"/>
                <a:cs typeface="Arial" panose="020B0604020202020204" pitchFamily="34" charset="0"/>
              </a:rPr>
              <a:t>th</a:t>
            </a:r>
            <a:r>
              <a:rPr lang="en-US" altLang="en-US" sz="2471" b="1" i="1" dirty="0" smtClean="0">
                <a:latin typeface="Arial" panose="020B0604020202020204" pitchFamily="34" charset="0"/>
                <a:cs typeface="Arial" panose="020B0604020202020204" pitchFamily="34" charset="0"/>
              </a:rPr>
              <a:t> </a:t>
            </a:r>
            <a:r>
              <a:rPr lang="en-US" altLang="en-US" sz="2471" b="1" i="1" dirty="0">
                <a:latin typeface="Arial" panose="020B0604020202020204" pitchFamily="34" charset="0"/>
                <a:cs typeface="Arial" panose="020B0604020202020204" pitchFamily="34" charset="0"/>
              </a:rPr>
              <a:t>leading cause of death for older African Americans</a:t>
            </a:r>
            <a:endParaRPr lang="en-US" altLang="en-US" sz="2118" b="1" i="1" dirty="0">
              <a:latin typeface="Arial" panose="020B0604020202020204" pitchFamily="34" charset="0"/>
              <a:cs typeface="Arial" panose="020B0604020202020204" pitchFamily="34" charset="0"/>
            </a:endParaRPr>
          </a:p>
          <a:p>
            <a:pPr>
              <a:lnSpc>
                <a:spcPct val="150000"/>
              </a:lnSpc>
              <a:spcAft>
                <a:spcPts val="529"/>
              </a:spcAft>
            </a:pPr>
            <a:r>
              <a:rPr lang="en-US" altLang="en-US" sz="2118" dirty="0">
                <a:latin typeface="Arial" panose="020B0604020202020204" pitchFamily="34" charset="0"/>
                <a:cs typeface="Arial" panose="020B0604020202020204" pitchFamily="34" charset="0"/>
              </a:rPr>
              <a:t>African Americans are generally diagnosed at later stages of Alzheimer’</a:t>
            </a:r>
            <a:r>
              <a:rPr lang="en-US" altLang="ja-JP" sz="2118" dirty="0">
                <a:latin typeface="Arial" panose="020B0604020202020204" pitchFamily="34" charset="0"/>
                <a:cs typeface="Arial" panose="020B0604020202020204" pitchFamily="34" charset="0"/>
              </a:rPr>
              <a:t>s disease limiting the effectiveness of treatments</a:t>
            </a:r>
          </a:p>
          <a:p>
            <a:pPr>
              <a:lnSpc>
                <a:spcPct val="150000"/>
              </a:lnSpc>
              <a:spcAft>
                <a:spcPts val="529"/>
              </a:spcAft>
            </a:pPr>
            <a:r>
              <a:rPr lang="en-US" altLang="ja-JP" sz="2118" dirty="0">
                <a:latin typeface="Arial" panose="020B0604020202020204" pitchFamily="34" charset="0"/>
                <a:cs typeface="Arial" panose="020B0604020202020204" pitchFamily="34" charset="0"/>
              </a:rPr>
              <a:t>The risk of developing Alzheimer’s is </a:t>
            </a:r>
            <a:r>
              <a:rPr lang="en-US" altLang="ja-JP" sz="2118" b="1" i="1" dirty="0">
                <a:latin typeface="Arial" panose="020B0604020202020204" pitchFamily="34" charset="0"/>
                <a:cs typeface="Arial" panose="020B0604020202020204" pitchFamily="34" charset="0"/>
              </a:rPr>
              <a:t>2-3 times higher</a:t>
            </a:r>
            <a:r>
              <a:rPr lang="en-US" altLang="ja-JP" sz="2118" dirty="0">
                <a:latin typeface="Arial" panose="020B0604020202020204" pitchFamily="34" charset="0"/>
                <a:cs typeface="Arial" panose="020B0604020202020204" pitchFamily="34" charset="0"/>
              </a:rPr>
              <a:t> for African Americans</a:t>
            </a:r>
          </a:p>
        </p:txBody>
      </p:sp>
    </p:spTree>
    <p:extLst>
      <p:ext uri="{BB962C8B-B14F-4D97-AF65-F5344CB8AC3E}">
        <p14:creationId xmlns:p14="http://schemas.microsoft.com/office/powerpoint/2010/main" val="4132697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1600340" y="470647"/>
            <a:ext cx="6575051" cy="1143000"/>
          </a:xfrm>
        </p:spPr>
        <p:txBody>
          <a:bodyPr>
            <a:noAutofit/>
          </a:bodyPr>
          <a:lstStyle/>
          <a:p>
            <a:pPr algn="ctr"/>
            <a:r>
              <a:rPr lang="en-US" altLang="en-US" b="1" dirty="0" smtClean="0">
                <a:latin typeface="Times New Roman" panose="02020603050405020304" pitchFamily="18" charset="0"/>
                <a:cs typeface="Times New Roman" panose="02020603050405020304" pitchFamily="18" charset="0"/>
              </a:rPr>
              <a:t/>
            </a:r>
            <a:br>
              <a:rPr lang="en-US" altLang="en-US" b="1" dirty="0" smtClean="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
            </a:r>
            <a:br>
              <a:rPr lang="en-US" altLang="en-US" b="1" dirty="0" smtClean="0">
                <a:latin typeface="Times New Roman" panose="02020603050405020304" pitchFamily="18" charset="0"/>
                <a:cs typeface="Times New Roman" panose="02020603050405020304" pitchFamily="18" charset="0"/>
              </a:rPr>
            </a:br>
            <a:r>
              <a:rPr lang="en-US" altLang="en-US" sz="3200" b="1" dirty="0">
                <a:solidFill>
                  <a:srgbClr val="471C78"/>
                </a:solidFill>
                <a:latin typeface="Times New Roman" panose="02020603050405020304" pitchFamily="18" charset="0"/>
                <a:cs typeface="Times New Roman" panose="02020603050405020304" pitchFamily="18" charset="0"/>
              </a:rPr>
              <a:t>Alzheimer’s Disease &amp; African Americans </a:t>
            </a:r>
            <a:r>
              <a:rPr lang="en-US" altLang="en-US" sz="3200" b="1" dirty="0">
                <a:latin typeface="Times New Roman" panose="02020603050405020304" pitchFamily="18" charset="0"/>
                <a:cs typeface="Times New Roman" panose="02020603050405020304" pitchFamily="18" charset="0"/>
              </a:rPr>
              <a:t>	</a:t>
            </a:r>
            <a:br>
              <a:rPr lang="en-US" altLang="en-US" sz="3200" b="1" dirty="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
            </a:r>
            <a:br>
              <a:rPr lang="en-US" altLang="en-US" b="1" dirty="0" smtClean="0">
                <a:latin typeface="Times New Roman" panose="02020603050405020304" pitchFamily="18" charset="0"/>
                <a:cs typeface="Times New Roman" panose="02020603050405020304" pitchFamily="18" charset="0"/>
              </a:rPr>
            </a:br>
            <a:endParaRPr lang="en-US" altLang="en-US" b="1" dirty="0" smtClean="0">
              <a:latin typeface="Times New Roman" panose="02020603050405020304" pitchFamily="18" charset="0"/>
              <a:cs typeface="Times New Roman" panose="02020603050405020304" pitchFamily="18" charset="0"/>
            </a:endParaRPr>
          </a:p>
        </p:txBody>
      </p:sp>
      <p:sp>
        <p:nvSpPr>
          <p:cNvPr id="67587" name="Subtitle 2"/>
          <p:cNvSpPr>
            <a:spLocks noGrp="1"/>
          </p:cNvSpPr>
          <p:nvPr>
            <p:ph idx="1"/>
          </p:nvPr>
        </p:nvSpPr>
        <p:spPr>
          <a:xfrm>
            <a:off x="537882" y="1860176"/>
            <a:ext cx="8135471" cy="4235824"/>
          </a:xfrm>
        </p:spPr>
        <p:txBody>
          <a:bodyPr/>
          <a:lstStyle/>
          <a:p>
            <a:pPr>
              <a:lnSpc>
                <a:spcPct val="150000"/>
              </a:lnSpc>
              <a:spcAft>
                <a:spcPts val="529"/>
              </a:spcAft>
            </a:pPr>
            <a:r>
              <a:rPr lang="en-US" altLang="en-US" sz="2118" dirty="0">
                <a:latin typeface="Arial" panose="020B0604020202020204" pitchFamily="34" charset="0"/>
                <a:cs typeface="Arial" panose="020B0604020202020204" pitchFamily="34" charset="0"/>
              </a:rPr>
              <a:t>African Americans have higher rates of chronic disease like diabetes and heart disease that significantly increases risk of developing Alzheimer’s</a:t>
            </a:r>
          </a:p>
          <a:p>
            <a:pPr>
              <a:lnSpc>
                <a:spcPct val="150000"/>
              </a:lnSpc>
              <a:spcAft>
                <a:spcPts val="529"/>
              </a:spcAft>
            </a:pPr>
            <a:r>
              <a:rPr lang="en-US" altLang="en-US" sz="2118" dirty="0">
                <a:latin typeface="Arial" panose="020B0604020202020204" pitchFamily="34" charset="0"/>
                <a:cs typeface="Arial" panose="020B0604020202020204" pitchFamily="34" charset="0"/>
              </a:rPr>
              <a:t>Persons with a history of either high blood pressure or high cholesterol are </a:t>
            </a:r>
            <a:r>
              <a:rPr lang="en-US" altLang="en-US" sz="2118" b="1" i="1" u="sng" dirty="0">
                <a:latin typeface="Arial" panose="020B0604020202020204" pitchFamily="34" charset="0"/>
                <a:cs typeface="Arial" panose="020B0604020202020204" pitchFamily="34" charset="0"/>
              </a:rPr>
              <a:t>twice as likely</a:t>
            </a:r>
            <a:r>
              <a:rPr lang="en-US" altLang="en-US" sz="2118" dirty="0">
                <a:latin typeface="Arial" panose="020B0604020202020204" pitchFamily="34" charset="0"/>
                <a:cs typeface="Arial" panose="020B0604020202020204" pitchFamily="34" charset="0"/>
              </a:rPr>
              <a:t> to get Alzheimer’s</a:t>
            </a:r>
          </a:p>
          <a:p>
            <a:pPr>
              <a:lnSpc>
                <a:spcPct val="150000"/>
              </a:lnSpc>
              <a:spcAft>
                <a:spcPts val="529"/>
              </a:spcAft>
            </a:pPr>
            <a:r>
              <a:rPr lang="en-US" altLang="en-US" sz="2118" dirty="0">
                <a:latin typeface="Arial" panose="020B0604020202020204" pitchFamily="34" charset="0"/>
                <a:cs typeface="Arial" panose="020B0604020202020204" pitchFamily="34" charset="0"/>
              </a:rPr>
              <a:t>Those with both risk factors are </a:t>
            </a:r>
            <a:r>
              <a:rPr lang="en-US" altLang="en-US" sz="2118" b="1" i="1" u="sng" dirty="0">
                <a:latin typeface="Arial" panose="020B0604020202020204" pitchFamily="34" charset="0"/>
                <a:cs typeface="Arial" panose="020B0604020202020204" pitchFamily="34" charset="0"/>
              </a:rPr>
              <a:t>4 times as likely</a:t>
            </a:r>
            <a:r>
              <a:rPr lang="en-US" altLang="en-US" sz="2118" dirty="0">
                <a:latin typeface="Arial" panose="020B0604020202020204" pitchFamily="34" charset="0"/>
                <a:cs typeface="Arial" panose="020B0604020202020204" pitchFamily="34" charset="0"/>
              </a:rPr>
              <a:t> to become demented</a:t>
            </a:r>
          </a:p>
          <a:p>
            <a:pPr>
              <a:lnSpc>
                <a:spcPct val="150000"/>
              </a:lnSpc>
              <a:spcAft>
                <a:spcPts val="529"/>
              </a:spcAft>
            </a:pPr>
            <a:endParaRPr lang="en-US" altLang="en-US" sz="2118"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78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1128993" y="537882"/>
            <a:ext cx="7328647" cy="1232647"/>
          </a:xfrm>
        </p:spPr>
        <p:txBody>
          <a:bodyPr>
            <a:noAutofit/>
          </a:bodyPr>
          <a:lstStyle/>
          <a:p>
            <a:pPr algn="ctr"/>
            <a:r>
              <a:rPr lang="en-US" altLang="en-US" sz="4800" b="1" dirty="0" smtClean="0">
                <a:latin typeface="Times New Roman" panose="02020603050405020304" pitchFamily="18" charset="0"/>
                <a:cs typeface="Times New Roman" panose="02020603050405020304" pitchFamily="18" charset="0"/>
              </a:rPr>
              <a:t/>
            </a:r>
            <a:br>
              <a:rPr lang="en-US" altLang="en-US" sz="4800" b="1" dirty="0" smtClean="0">
                <a:latin typeface="Times New Roman" panose="02020603050405020304" pitchFamily="18" charset="0"/>
                <a:cs typeface="Times New Roman" panose="02020603050405020304" pitchFamily="18" charset="0"/>
              </a:rPr>
            </a:br>
            <a:r>
              <a:rPr lang="en-US" altLang="en-US" sz="4800" b="1" dirty="0" smtClean="0">
                <a:latin typeface="Times New Roman" panose="02020603050405020304" pitchFamily="18" charset="0"/>
                <a:cs typeface="Times New Roman" panose="02020603050405020304" pitchFamily="18" charset="0"/>
              </a:rPr>
              <a:t/>
            </a:r>
            <a:br>
              <a:rPr lang="en-US" altLang="en-US" sz="4800" b="1" dirty="0" smtClean="0">
                <a:latin typeface="Times New Roman" panose="02020603050405020304" pitchFamily="18" charset="0"/>
                <a:cs typeface="Times New Roman" panose="02020603050405020304" pitchFamily="18" charset="0"/>
              </a:rPr>
            </a:br>
            <a:r>
              <a:rPr lang="en-US" altLang="en-US" sz="3600" b="1" dirty="0">
                <a:solidFill>
                  <a:srgbClr val="471C78"/>
                </a:solidFill>
                <a:latin typeface="Times New Roman" panose="02020603050405020304" pitchFamily="18" charset="0"/>
                <a:cs typeface="Times New Roman" panose="02020603050405020304" pitchFamily="18" charset="0"/>
              </a:rPr>
              <a:t>Alzheimer’s Disease </a:t>
            </a:r>
            <a:r>
              <a:rPr lang="en-US" altLang="en-US" sz="3600" b="1" dirty="0">
                <a:latin typeface="Times New Roman" panose="02020603050405020304" pitchFamily="18" charset="0"/>
                <a:cs typeface="Times New Roman" panose="02020603050405020304" pitchFamily="18" charset="0"/>
              </a:rPr>
              <a:t>	</a:t>
            </a:r>
            <a:br>
              <a:rPr lang="en-US" altLang="en-US" sz="3600" b="1" dirty="0">
                <a:latin typeface="Times New Roman" panose="02020603050405020304" pitchFamily="18" charset="0"/>
                <a:cs typeface="Times New Roman" panose="02020603050405020304" pitchFamily="18" charset="0"/>
              </a:rPr>
            </a:br>
            <a:r>
              <a:rPr lang="en-US" altLang="en-US" sz="4800" b="1" dirty="0" smtClean="0">
                <a:latin typeface="Times New Roman" panose="02020603050405020304" pitchFamily="18" charset="0"/>
                <a:cs typeface="Times New Roman" panose="02020603050405020304" pitchFamily="18" charset="0"/>
              </a:rPr>
              <a:t/>
            </a:r>
            <a:br>
              <a:rPr lang="en-US" altLang="en-US" sz="4800" b="1" dirty="0" smtClean="0">
                <a:latin typeface="Times New Roman" panose="02020603050405020304" pitchFamily="18" charset="0"/>
                <a:cs typeface="Times New Roman" panose="02020603050405020304" pitchFamily="18" charset="0"/>
              </a:rPr>
            </a:br>
            <a:endParaRPr lang="en-US" altLang="en-US" sz="4800" b="1" dirty="0" smtClean="0">
              <a:latin typeface="Times New Roman" panose="02020603050405020304" pitchFamily="18" charset="0"/>
              <a:cs typeface="Times New Roman" panose="02020603050405020304" pitchFamily="18" charset="0"/>
            </a:endParaRPr>
          </a:p>
        </p:txBody>
      </p:sp>
      <p:sp>
        <p:nvSpPr>
          <p:cNvPr id="67587" name="Subtitle 2"/>
          <p:cNvSpPr>
            <a:spLocks noGrp="1"/>
          </p:cNvSpPr>
          <p:nvPr>
            <p:ph sz="half" idx="1"/>
          </p:nvPr>
        </p:nvSpPr>
        <p:spPr>
          <a:xfrm>
            <a:off x="403412" y="2126130"/>
            <a:ext cx="3919818" cy="4525963"/>
          </a:xfrm>
        </p:spPr>
        <p:txBody>
          <a:bodyPr/>
          <a:lstStyle/>
          <a:p>
            <a:pPr>
              <a:spcAft>
                <a:spcPts val="529"/>
              </a:spcAft>
              <a:buFont typeface="Wingdings" panose="05000000000000000000" pitchFamily="2" charset="2"/>
              <a:buChar char="Ø"/>
            </a:pPr>
            <a:r>
              <a:rPr lang="en-US" altLang="en-US" sz="1765" dirty="0">
                <a:latin typeface="Arial" panose="020B0604020202020204" pitchFamily="34" charset="0"/>
                <a:cs typeface="Arial" panose="020B0604020202020204" pitchFamily="34" charset="0"/>
              </a:rPr>
              <a:t>Most common form of dementia &amp; accounts for 60 – 80% of all cases</a:t>
            </a:r>
          </a:p>
          <a:p>
            <a:pPr>
              <a:spcAft>
                <a:spcPts val="529"/>
              </a:spcAft>
              <a:buFont typeface="Wingdings" panose="05000000000000000000" pitchFamily="2" charset="2"/>
              <a:buChar char="Ø"/>
            </a:pPr>
            <a:r>
              <a:rPr lang="en-US" altLang="en-US" sz="1765" dirty="0">
                <a:latin typeface="Arial" panose="020B0604020202020204" pitchFamily="34" charset="0"/>
                <a:cs typeface="Arial" panose="020B0604020202020204" pitchFamily="34" charset="0"/>
              </a:rPr>
              <a:t>Progressive, degenerative and irreversible</a:t>
            </a:r>
          </a:p>
          <a:p>
            <a:pPr>
              <a:spcAft>
                <a:spcPts val="529"/>
              </a:spcAft>
              <a:buFont typeface="Wingdings" panose="05000000000000000000" pitchFamily="2" charset="2"/>
              <a:buChar char="Ø"/>
            </a:pPr>
            <a:r>
              <a:rPr lang="en-US" altLang="en-US" sz="1765" dirty="0">
                <a:latin typeface="Arial" panose="020B0604020202020204" pitchFamily="34" charset="0"/>
                <a:cs typeface="Arial" panose="020B0604020202020204" pitchFamily="34" charset="0"/>
              </a:rPr>
              <a:t>Alzheimer’</a:t>
            </a:r>
            <a:r>
              <a:rPr lang="en-US" altLang="ja-JP" sz="1765" dirty="0">
                <a:latin typeface="Arial" panose="020B0604020202020204" pitchFamily="34" charset="0"/>
                <a:cs typeface="Arial" panose="020B0604020202020204" pitchFamily="34" charset="0"/>
              </a:rPr>
              <a:t>s disease-related brain changes may occur </a:t>
            </a:r>
            <a:r>
              <a:rPr lang="en-US" altLang="en-US" sz="1765" dirty="0">
                <a:latin typeface="Arial" panose="020B0604020202020204" pitchFamily="34" charset="0"/>
                <a:cs typeface="Arial" panose="020B0604020202020204" pitchFamily="34" charset="0"/>
              </a:rPr>
              <a:t>15-20 years prior to symptom onset </a:t>
            </a:r>
          </a:p>
          <a:p>
            <a:pPr>
              <a:spcAft>
                <a:spcPts val="529"/>
              </a:spcAft>
              <a:buFont typeface="Wingdings" panose="05000000000000000000" pitchFamily="2" charset="2"/>
              <a:buChar char="Ø"/>
            </a:pPr>
            <a:r>
              <a:rPr lang="en-US" altLang="en-US" sz="1765" dirty="0">
                <a:latin typeface="Arial" panose="020B0604020202020204" pitchFamily="34" charset="0"/>
                <a:cs typeface="Arial" panose="020B0604020202020204" pitchFamily="34" charset="0"/>
              </a:rPr>
              <a:t>African Americans are generally diagnosed at later stages of Alzheimer’</a:t>
            </a:r>
            <a:r>
              <a:rPr lang="en-US" altLang="ja-JP" sz="1765" dirty="0">
                <a:latin typeface="Arial" panose="020B0604020202020204" pitchFamily="34" charset="0"/>
                <a:cs typeface="Arial" panose="020B0604020202020204" pitchFamily="34" charset="0"/>
              </a:rPr>
              <a:t>s disease limiting the effectiveness of treatments </a:t>
            </a:r>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23229" y="2151530"/>
            <a:ext cx="4417359" cy="3630705"/>
          </a:xfrm>
        </p:spPr>
      </p:pic>
    </p:spTree>
    <p:extLst>
      <p:ext uri="{BB962C8B-B14F-4D97-AF65-F5344CB8AC3E}">
        <p14:creationId xmlns:p14="http://schemas.microsoft.com/office/powerpoint/2010/main" val="220340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114690" name="Title 1"/>
          <p:cNvSpPr>
            <a:spLocks noGrp="1"/>
          </p:cNvSpPr>
          <p:nvPr>
            <p:ph type="title"/>
          </p:nvPr>
        </p:nvSpPr>
        <p:spPr>
          <a:xfrm>
            <a:off x="994522" y="616325"/>
            <a:ext cx="7799294" cy="801221"/>
          </a:xfrm>
        </p:spPr>
        <p:txBody>
          <a:bodyPr>
            <a:normAutofit/>
          </a:bodyPr>
          <a:lstStyle/>
          <a:p>
            <a:pPr algn="ctr"/>
            <a:r>
              <a:rPr lang="en-US" altLang="en-US" sz="3200" b="1" dirty="0">
                <a:solidFill>
                  <a:srgbClr val="471C78"/>
                </a:solidFill>
                <a:latin typeface="Times New Roman" panose="02020603050405020304" pitchFamily="18" charset="0"/>
                <a:cs typeface="Times New Roman" panose="02020603050405020304" pitchFamily="18" charset="0"/>
              </a:rPr>
              <a:t>   </a:t>
            </a:r>
            <a:r>
              <a:rPr lang="en-US" altLang="en-US" sz="3200" b="1" dirty="0" smtClean="0">
                <a:solidFill>
                  <a:srgbClr val="471C78"/>
                </a:solidFill>
                <a:latin typeface="Times New Roman" panose="02020603050405020304" pitchFamily="18" charset="0"/>
                <a:cs typeface="Times New Roman" panose="02020603050405020304" pitchFamily="18" charset="0"/>
              </a:rPr>
              <a:t>Signs </a:t>
            </a:r>
            <a:r>
              <a:rPr lang="en-US" altLang="en-US" sz="3200" b="1" dirty="0">
                <a:solidFill>
                  <a:srgbClr val="471C78"/>
                </a:solidFill>
                <a:latin typeface="Times New Roman" panose="02020603050405020304" pitchFamily="18" charset="0"/>
                <a:cs typeface="Times New Roman" panose="02020603050405020304" pitchFamily="18" charset="0"/>
              </a:rPr>
              <a:t>of Alzheimer’</a:t>
            </a:r>
            <a:r>
              <a:rPr lang="en-US" altLang="ja-JP" sz="3200" b="1" dirty="0">
                <a:solidFill>
                  <a:srgbClr val="471C78"/>
                </a:solidFill>
                <a:latin typeface="Times New Roman" panose="02020603050405020304" pitchFamily="18" charset="0"/>
                <a:cs typeface="Times New Roman" panose="02020603050405020304" pitchFamily="18" charset="0"/>
              </a:rPr>
              <a:t>s Disease</a:t>
            </a:r>
            <a:endParaRPr lang="en-US" altLang="en-US" sz="3200" b="1" dirty="0">
              <a:solidFill>
                <a:srgbClr val="471C78"/>
              </a:solidFill>
              <a:latin typeface="Times New Roman" panose="02020603050405020304" pitchFamily="18" charset="0"/>
              <a:cs typeface="Times New Roman" panose="02020603050405020304" pitchFamily="18" charset="0"/>
            </a:endParaRPr>
          </a:p>
        </p:txBody>
      </p:sp>
      <p:sp>
        <p:nvSpPr>
          <p:cNvPr id="114691" name="Content Placeholder 2"/>
          <p:cNvSpPr>
            <a:spLocks noGrp="1"/>
          </p:cNvSpPr>
          <p:nvPr>
            <p:ph idx="1"/>
          </p:nvPr>
        </p:nvSpPr>
        <p:spPr>
          <a:xfrm>
            <a:off x="1008530" y="2084295"/>
            <a:ext cx="7556967" cy="3025588"/>
          </a:xfrm>
        </p:spPr>
        <p:txBody>
          <a:bodyPr/>
          <a:lstStyle/>
          <a:p>
            <a:pPr eaLnBrk="1" hangingPunct="1">
              <a:lnSpc>
                <a:spcPct val="150000"/>
              </a:lnSpc>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Memory loss that disrupts daily life</a:t>
            </a:r>
          </a:p>
          <a:p>
            <a:pPr eaLnBrk="1" hangingPunct="1">
              <a:lnSpc>
                <a:spcPct val="150000"/>
              </a:lnSpc>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Challenges in planning or solving problems</a:t>
            </a:r>
          </a:p>
          <a:p>
            <a:pPr eaLnBrk="1" hangingPunct="1">
              <a:lnSpc>
                <a:spcPct val="150000"/>
              </a:lnSpc>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Difficulty completing familiar tasks</a:t>
            </a:r>
          </a:p>
          <a:p>
            <a:pPr eaLnBrk="1" hangingPunct="1">
              <a:lnSpc>
                <a:spcPct val="150000"/>
              </a:lnSpc>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Confusion with time or place</a:t>
            </a:r>
          </a:p>
          <a:p>
            <a:pPr marL="0" indent="0">
              <a:buNone/>
            </a:pPr>
            <a:endParaRPr lang="en-US" altLang="en-US" sz="2735" dirty="0">
              <a:latin typeface="Times New Roman" panose="02020603050405020304" pitchFamily="18" charset="0"/>
              <a:cs typeface="Times New Roman" panose="02020603050405020304" pitchFamily="18" charset="0"/>
            </a:endParaRPr>
          </a:p>
          <a:p>
            <a:pPr marL="0" indent="0"/>
            <a:endParaRPr lang="en-US" altLang="en-US" sz="2735" dirty="0">
              <a:latin typeface="Times New Roman" panose="02020603050405020304" pitchFamily="18" charset="0"/>
              <a:cs typeface="Times New Roman" panose="02020603050405020304" pitchFamily="18" charset="0"/>
            </a:endParaRPr>
          </a:p>
          <a:p>
            <a:pPr marL="0" indent="0"/>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892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114690" name="Title 1"/>
          <p:cNvSpPr>
            <a:spLocks noGrp="1"/>
          </p:cNvSpPr>
          <p:nvPr>
            <p:ph type="title"/>
          </p:nvPr>
        </p:nvSpPr>
        <p:spPr>
          <a:xfrm>
            <a:off x="1008529" y="672353"/>
            <a:ext cx="7799294" cy="801221"/>
          </a:xfrm>
        </p:spPr>
        <p:txBody>
          <a:bodyPr>
            <a:normAutofit/>
          </a:bodyPr>
          <a:lstStyle/>
          <a:p>
            <a:pPr algn="ctr"/>
            <a:r>
              <a:rPr lang="en-US" altLang="en-US" sz="3200" b="1" dirty="0">
                <a:solidFill>
                  <a:srgbClr val="471C78"/>
                </a:solidFill>
                <a:latin typeface="Times New Roman" panose="02020603050405020304" pitchFamily="18" charset="0"/>
                <a:cs typeface="Times New Roman" panose="02020603050405020304" pitchFamily="18" charset="0"/>
              </a:rPr>
              <a:t>   </a:t>
            </a:r>
            <a:r>
              <a:rPr lang="en-US" altLang="en-US" sz="3200" b="1" dirty="0" smtClean="0">
                <a:solidFill>
                  <a:srgbClr val="471C78"/>
                </a:solidFill>
                <a:latin typeface="Times New Roman" panose="02020603050405020304" pitchFamily="18" charset="0"/>
                <a:cs typeface="Times New Roman" panose="02020603050405020304" pitchFamily="18" charset="0"/>
              </a:rPr>
              <a:t>Signs </a:t>
            </a:r>
            <a:r>
              <a:rPr lang="en-US" altLang="en-US" sz="3200" b="1" dirty="0">
                <a:solidFill>
                  <a:srgbClr val="471C78"/>
                </a:solidFill>
                <a:latin typeface="Times New Roman" panose="02020603050405020304" pitchFamily="18" charset="0"/>
                <a:cs typeface="Times New Roman" panose="02020603050405020304" pitchFamily="18" charset="0"/>
              </a:rPr>
              <a:t>of Alzheimer’</a:t>
            </a:r>
            <a:r>
              <a:rPr lang="en-US" altLang="ja-JP" sz="3200" b="1" dirty="0">
                <a:solidFill>
                  <a:srgbClr val="471C78"/>
                </a:solidFill>
                <a:latin typeface="Times New Roman" panose="02020603050405020304" pitchFamily="18" charset="0"/>
                <a:cs typeface="Times New Roman" panose="02020603050405020304" pitchFamily="18" charset="0"/>
              </a:rPr>
              <a:t>s Disease</a:t>
            </a:r>
            <a:endParaRPr lang="en-US" altLang="en-US" sz="3200" b="1" dirty="0">
              <a:solidFill>
                <a:srgbClr val="471C78"/>
              </a:solidFill>
              <a:latin typeface="Times New Roman" panose="02020603050405020304" pitchFamily="18" charset="0"/>
              <a:cs typeface="Times New Roman" panose="02020603050405020304" pitchFamily="18" charset="0"/>
            </a:endParaRPr>
          </a:p>
        </p:txBody>
      </p:sp>
      <p:sp>
        <p:nvSpPr>
          <p:cNvPr id="114691" name="Content Placeholder 2"/>
          <p:cNvSpPr>
            <a:spLocks noGrp="1"/>
          </p:cNvSpPr>
          <p:nvPr>
            <p:ph idx="1"/>
          </p:nvPr>
        </p:nvSpPr>
        <p:spPr>
          <a:xfrm>
            <a:off x="1008530" y="1680883"/>
            <a:ext cx="7556967" cy="4445934"/>
          </a:xfrm>
        </p:spPr>
        <p:txBody>
          <a:bodyPr/>
          <a:lstStyle/>
          <a:p>
            <a:pPr eaLnBrk="1" hangingPunct="1">
              <a:buFont typeface="Wingdings" panose="05000000000000000000" pitchFamily="2" charset="2"/>
              <a:buChar char="Ø"/>
            </a:pPr>
            <a:endParaRPr lang="en-US" altLang="en-US" sz="2735"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Trouble understanding visual images or spatial </a:t>
            </a:r>
            <a:r>
              <a:rPr lang="en-US" altLang="en-US" sz="2735" dirty="0" smtClean="0">
                <a:latin typeface="Times New Roman" panose="02020603050405020304" pitchFamily="18" charset="0"/>
                <a:cs typeface="Times New Roman" panose="02020603050405020304" pitchFamily="18" charset="0"/>
              </a:rPr>
              <a:t>relationships</a:t>
            </a:r>
          </a:p>
          <a:p>
            <a:pPr marL="0" indent="0" eaLnBrk="1" hangingPunct="1">
              <a:buNone/>
            </a:pPr>
            <a:endParaRPr lang="en-US" altLang="en-US" sz="2735"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Misplacing things and losing the ability to retrace </a:t>
            </a:r>
            <a:r>
              <a:rPr lang="en-US" altLang="en-US" sz="2735" dirty="0" smtClean="0">
                <a:latin typeface="Times New Roman" panose="02020603050405020304" pitchFamily="18" charset="0"/>
                <a:cs typeface="Times New Roman" panose="02020603050405020304" pitchFamily="18" charset="0"/>
              </a:rPr>
              <a:t>steps</a:t>
            </a:r>
          </a:p>
          <a:p>
            <a:pPr marL="0" indent="0" eaLnBrk="1" hangingPunct="1">
              <a:buNone/>
            </a:pPr>
            <a:endParaRPr lang="en-US" altLang="en-US" sz="2735"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2735" dirty="0">
                <a:latin typeface="Times New Roman" panose="02020603050405020304" pitchFamily="18" charset="0"/>
                <a:cs typeface="Times New Roman" panose="02020603050405020304" pitchFamily="18" charset="0"/>
              </a:rPr>
              <a:t>Withdrawal from work or social activities</a:t>
            </a:r>
          </a:p>
          <a:p>
            <a:pPr marL="0" indent="0">
              <a:buNone/>
            </a:pPr>
            <a:endParaRPr lang="en-US" altLang="en-US" sz="2735" dirty="0">
              <a:latin typeface="Times New Roman" panose="02020603050405020304" pitchFamily="18" charset="0"/>
              <a:cs typeface="Times New Roman" panose="02020603050405020304" pitchFamily="18" charset="0"/>
            </a:endParaRPr>
          </a:p>
          <a:p>
            <a:pPr marL="0" indent="0"/>
            <a:endParaRPr lang="en-US" altLang="en-US" sz="2735" dirty="0">
              <a:latin typeface="Times New Roman" panose="02020603050405020304" pitchFamily="18" charset="0"/>
              <a:cs typeface="Times New Roman" panose="02020603050405020304" pitchFamily="18" charset="0"/>
            </a:endParaRPr>
          </a:p>
          <a:p>
            <a:pPr marL="0" indent="0"/>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734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en-US" sz="3600" dirty="0">
                <a:solidFill>
                  <a:srgbClr val="471C78"/>
                </a:solidFill>
                <a:latin typeface="Times New Roman" panose="02020603050405020304" pitchFamily="18" charset="0"/>
                <a:cs typeface="Times New Roman" panose="02020603050405020304" pitchFamily="18" charset="0"/>
              </a:rPr>
              <a:t>Challenges of</a:t>
            </a:r>
            <a:br>
              <a:rPr lang="en-US" altLang="en-US" sz="3600" dirty="0">
                <a:solidFill>
                  <a:srgbClr val="471C78"/>
                </a:solidFill>
                <a:latin typeface="Times New Roman" panose="02020603050405020304" pitchFamily="18" charset="0"/>
                <a:cs typeface="Times New Roman" panose="02020603050405020304" pitchFamily="18" charset="0"/>
              </a:rPr>
            </a:br>
            <a:r>
              <a:rPr lang="en-US" altLang="en-US" sz="3600" dirty="0">
                <a:solidFill>
                  <a:srgbClr val="471C78"/>
                </a:solidFill>
                <a:latin typeface="Times New Roman" panose="02020603050405020304" pitchFamily="18" charset="0"/>
                <a:cs typeface="Times New Roman" panose="02020603050405020304" pitchFamily="18" charset="0"/>
              </a:rPr>
              <a:t>African Americans &amp; Alzheimer’s Care</a:t>
            </a:r>
            <a:endParaRPr lang="en-US" sz="3600" dirty="0"/>
          </a:p>
        </p:txBody>
      </p:sp>
      <p:sp>
        <p:nvSpPr>
          <p:cNvPr id="7" name="Content Placeholder 2"/>
          <p:cNvSpPr>
            <a:spLocks noGrp="1"/>
          </p:cNvSpPr>
          <p:nvPr>
            <p:ph sz="half" idx="1"/>
          </p:nvPr>
        </p:nvSpPr>
        <p:spPr>
          <a:xfrm>
            <a:off x="502920" y="1813561"/>
            <a:ext cx="3154680" cy="4130040"/>
          </a:xfrm>
        </p:spPr>
        <p:txBody>
          <a:bodyPr/>
          <a:lstStyle/>
          <a:p>
            <a:r>
              <a:rPr lang="en-US" sz="1800" dirty="0" smtClean="0"/>
              <a:t>There is </a:t>
            </a:r>
            <a:r>
              <a:rPr lang="en-US" sz="2000" b="1" u="sng" dirty="0" smtClean="0">
                <a:solidFill>
                  <a:srgbClr val="FF0000"/>
                </a:solidFill>
              </a:rPr>
              <a:t>no cure </a:t>
            </a:r>
            <a:r>
              <a:rPr lang="en-US" sz="1800" dirty="0" smtClean="0"/>
              <a:t>for Alzheimer’s</a:t>
            </a:r>
          </a:p>
          <a:p>
            <a:r>
              <a:rPr lang="en-US" sz="1800" dirty="0" smtClean="0"/>
              <a:t>Available medications &amp; non-drug options work to slow the progression and treat other symptoms of the disease</a:t>
            </a:r>
          </a:p>
          <a:p>
            <a:r>
              <a:rPr lang="en-US" sz="1800" dirty="0" smtClean="0"/>
              <a:t>Many factors can impact African Americans in getting diagnosed earlier, accessing &amp; utilizing available care &amp; services, and overall quality of life once diagnosed</a:t>
            </a:r>
            <a:endParaRPr lang="en-US" sz="1800" dirty="0"/>
          </a:p>
        </p:txBody>
      </p:sp>
      <p:graphicFrame>
        <p:nvGraphicFramePr>
          <p:cNvPr id="8" name="Content Placeholder 4"/>
          <p:cNvGraphicFramePr>
            <a:graphicFrameLocks/>
          </p:cNvGraphicFramePr>
          <p:nvPr>
            <p:extLst>
              <p:ext uri="{D42A27DB-BD31-4B8C-83A1-F6EECF244321}">
                <p14:modId xmlns:p14="http://schemas.microsoft.com/office/powerpoint/2010/main" val="145493329"/>
              </p:ext>
            </p:extLst>
          </p:nvPr>
        </p:nvGraphicFramePr>
        <p:xfrm>
          <a:off x="3756211" y="1606737"/>
          <a:ext cx="5074023" cy="4265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0370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059" y="2263589"/>
            <a:ext cx="7328647" cy="1232647"/>
          </a:xfrm>
        </p:spPr>
        <p:txBody>
          <a:bodyPr>
            <a:normAutofit fontScale="90000"/>
          </a:bodyPr>
          <a:lstStyle/>
          <a:p>
            <a:pPr lvl="0" algn="ctr">
              <a:lnSpc>
                <a:spcPct val="100000"/>
              </a:lnSpc>
              <a:spcBef>
                <a:spcPts val="0"/>
              </a:spcBef>
              <a:defRPr/>
            </a:pPr>
            <a:r>
              <a:rPr lang="en-US" b="1" dirty="0" smtClean="0">
                <a:solidFill>
                  <a:srgbClr val="7030A0"/>
                </a:solidFill>
              </a:rPr>
              <a:t>Why Should the Faith Community Get Involved?</a:t>
            </a:r>
            <a:br>
              <a:rPr lang="en-US" b="1" dirty="0" smtClean="0">
                <a:solidFill>
                  <a:srgbClr val="7030A0"/>
                </a:solidFill>
              </a:rPr>
            </a:br>
            <a:r>
              <a:rPr lang="en-US" altLang="en-US" sz="3530" i="1" dirty="0">
                <a:latin typeface="Times New Roman" panose="02020603050405020304" pitchFamily="18" charset="0"/>
                <a:ea typeface="+mn-ea"/>
                <a:cs typeface="Times New Roman" panose="02020603050405020304" pitchFamily="18" charset="0"/>
              </a:rPr>
              <a:t>The African American church is the oldest and most influential institution within African American culture</a:t>
            </a:r>
          </a:p>
        </p:txBody>
      </p:sp>
    </p:spTree>
    <p:extLst>
      <p:ext uri="{BB962C8B-B14F-4D97-AF65-F5344CB8AC3E}">
        <p14:creationId xmlns:p14="http://schemas.microsoft.com/office/powerpoint/2010/main" val="229233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154"/>
          <a:stretch/>
        </p:blipFill>
        <p:spPr>
          <a:xfrm>
            <a:off x="-21734" y="1097280"/>
            <a:ext cx="9187468" cy="5776258"/>
          </a:xfrm>
          <a:prstGeom prst="rect">
            <a:avLst/>
          </a:prstGeom>
        </p:spPr>
      </p:pic>
      <p:sp>
        <p:nvSpPr>
          <p:cNvPr id="38914" name="Title 1"/>
          <p:cNvSpPr>
            <a:spLocks noGrp="1"/>
          </p:cNvSpPr>
          <p:nvPr>
            <p:ph type="title"/>
          </p:nvPr>
        </p:nvSpPr>
        <p:spPr>
          <a:xfrm>
            <a:off x="907676" y="228805"/>
            <a:ext cx="7328647" cy="1232647"/>
          </a:xfrm>
        </p:spPr>
        <p:txBody>
          <a:bodyPr>
            <a:normAutofit fontScale="90000"/>
          </a:bodyPr>
          <a:lstStyle/>
          <a:p>
            <a:r>
              <a:rPr lang="en-US" altLang="en-US" dirty="0" smtClean="0">
                <a:solidFill>
                  <a:srgbClr val="471C78"/>
                </a:solidFill>
                <a:latin typeface="Times New Roman" panose="02020603050405020304" pitchFamily="18" charset="0"/>
                <a:cs typeface="Times New Roman" panose="02020603050405020304" pitchFamily="18" charset="0"/>
              </a:rPr>
              <a:t>Memory Sunday: a Mobilization Campaign</a:t>
            </a:r>
          </a:p>
        </p:txBody>
      </p:sp>
      <p:sp>
        <p:nvSpPr>
          <p:cNvPr id="3" name="Content Placeholder 2"/>
          <p:cNvSpPr>
            <a:spLocks noGrp="1"/>
          </p:cNvSpPr>
          <p:nvPr>
            <p:ph idx="1"/>
          </p:nvPr>
        </p:nvSpPr>
        <p:spPr/>
        <p:txBody>
          <a:bodyPr/>
          <a:lstStyle/>
          <a:p>
            <a:pPr>
              <a:lnSpc>
                <a:spcPct val="150000"/>
              </a:lnSpc>
              <a:defRPr/>
            </a:pPr>
            <a:r>
              <a:rPr lang="en-US" sz="1765" b="1" dirty="0" smtClean="0">
                <a:latin typeface="Arial" panose="020B0604020202020204" pitchFamily="34" charset="0"/>
                <a:ea typeface="Times New Roman" panose="02020603050405020304" pitchFamily="18" charset="0"/>
                <a:cs typeface="Arial" panose="020B0604020202020204" pitchFamily="34" charset="0"/>
              </a:rPr>
              <a:t>Memory </a:t>
            </a:r>
            <a:r>
              <a:rPr lang="en-US" sz="1765" b="1" dirty="0">
                <a:latin typeface="Arial" panose="020B0604020202020204" pitchFamily="34" charset="0"/>
                <a:ea typeface="Times New Roman" panose="02020603050405020304" pitchFamily="18" charset="0"/>
                <a:cs typeface="Arial" panose="020B0604020202020204" pitchFamily="34" charset="0"/>
              </a:rPr>
              <a:t>Sunday</a:t>
            </a:r>
            <a:r>
              <a:rPr lang="en-US" sz="1765" dirty="0">
                <a:latin typeface="Arial" panose="020B0604020202020204" pitchFamily="34" charset="0"/>
                <a:ea typeface="Times New Roman" panose="02020603050405020304" pitchFamily="18" charset="0"/>
                <a:cs typeface="Arial" panose="020B0604020202020204" pitchFamily="34" charset="0"/>
              </a:rPr>
              <a:t> promotes national mobilization and education of faith communities to take a greater role in increasing the awareness and understanding of Alzheimer’s and supporting persons living with Alzheimer’s and their caregivers</a:t>
            </a:r>
          </a:p>
          <a:p>
            <a:pPr>
              <a:lnSpc>
                <a:spcPct val="150000"/>
              </a:lnSpc>
              <a:defRPr/>
            </a:pPr>
            <a:r>
              <a:rPr lang="en-US" sz="1765" spc="-4" dirty="0">
                <a:latin typeface="Arial" panose="020B0604020202020204" pitchFamily="34" charset="0"/>
                <a:ea typeface="Calibri" panose="020F0502020204030204" pitchFamily="34" charset="0"/>
                <a:cs typeface="Arial" panose="020B0604020202020204" pitchFamily="34" charset="0"/>
              </a:rPr>
              <a:t>The</a:t>
            </a:r>
            <a:r>
              <a:rPr lang="en-US" sz="1765" spc="-9"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goal</a:t>
            </a:r>
            <a:r>
              <a:rPr lang="en-US" sz="1765" spc="-13" dirty="0">
                <a:latin typeface="Arial" panose="020B0604020202020204" pitchFamily="34" charset="0"/>
                <a:ea typeface="Calibri" panose="020F0502020204030204" pitchFamily="34" charset="0"/>
                <a:cs typeface="Arial" panose="020B0604020202020204" pitchFamily="34" charset="0"/>
              </a:rPr>
              <a:t> </a:t>
            </a:r>
            <a:r>
              <a:rPr lang="en-US" sz="1765" spc="-4" dirty="0">
                <a:latin typeface="Arial" panose="020B0604020202020204" pitchFamily="34" charset="0"/>
                <a:ea typeface="Calibri" panose="020F0502020204030204" pitchFamily="34" charset="0"/>
                <a:cs typeface="Arial" panose="020B0604020202020204" pitchFamily="34" charset="0"/>
              </a:rPr>
              <a:t>of</a:t>
            </a:r>
            <a:r>
              <a:rPr lang="en-US" sz="1765" spc="-9" dirty="0">
                <a:latin typeface="Arial" panose="020B0604020202020204" pitchFamily="34" charset="0"/>
                <a:ea typeface="Calibri" panose="020F0502020204030204" pitchFamily="34" charset="0"/>
                <a:cs typeface="Arial" panose="020B0604020202020204" pitchFamily="34" charset="0"/>
              </a:rPr>
              <a:t> </a:t>
            </a:r>
            <a:r>
              <a:rPr lang="en-US" sz="1765" b="1" dirty="0">
                <a:latin typeface="Arial" panose="020B0604020202020204" pitchFamily="34" charset="0"/>
                <a:ea typeface="Calibri" panose="020F0502020204030204" pitchFamily="34" charset="0"/>
                <a:cs typeface="Arial" panose="020B0604020202020204" pitchFamily="34" charset="0"/>
              </a:rPr>
              <a:t>Memory Sunday</a:t>
            </a:r>
            <a:r>
              <a:rPr lang="en-US" sz="1765" spc="-9"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is</a:t>
            </a:r>
            <a:r>
              <a:rPr lang="en-US" sz="1765" spc="-13"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to</a:t>
            </a:r>
            <a:r>
              <a:rPr lang="en-US" sz="1765" spc="-9" dirty="0">
                <a:latin typeface="Arial" panose="020B0604020202020204" pitchFamily="34" charset="0"/>
                <a:ea typeface="Calibri" panose="020F0502020204030204" pitchFamily="34" charset="0"/>
                <a:cs typeface="Arial" panose="020B0604020202020204" pitchFamily="34" charset="0"/>
              </a:rPr>
              <a:t> utilize the influence and impact of every African American pulpit to </a:t>
            </a:r>
            <a:r>
              <a:rPr lang="en-US" sz="1765" dirty="0">
                <a:latin typeface="Arial" panose="020B0604020202020204" pitchFamily="34" charset="0"/>
                <a:ea typeface="Calibri" panose="020F0502020204030204" pitchFamily="34" charset="0"/>
                <a:cs typeface="Arial" panose="020B0604020202020204" pitchFamily="34" charset="0"/>
              </a:rPr>
              <a:t>engage</a:t>
            </a:r>
            <a:r>
              <a:rPr lang="en-US" sz="1765" spc="-13"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in</a:t>
            </a:r>
            <a:r>
              <a:rPr lang="en-US" sz="1765" spc="-9"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activities</a:t>
            </a:r>
            <a:r>
              <a:rPr lang="en-US" sz="1765" spc="137"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that</a:t>
            </a:r>
            <a:r>
              <a:rPr lang="en-US" sz="1765" spc="-18"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contribute</a:t>
            </a:r>
            <a:r>
              <a:rPr lang="en-US" sz="1765" spc="-18"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to</a:t>
            </a:r>
            <a:r>
              <a:rPr lang="en-US" sz="1765" spc="-18"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Alzheimer’s </a:t>
            </a:r>
            <a:r>
              <a:rPr lang="en-US" sz="1765" spc="-18" dirty="0">
                <a:latin typeface="Arial" panose="020B0604020202020204" pitchFamily="34" charset="0"/>
                <a:ea typeface="Calibri" panose="020F0502020204030204" pitchFamily="34" charset="0"/>
                <a:cs typeface="Arial" panose="020B0604020202020204" pitchFamily="34" charset="0"/>
              </a:rPr>
              <a:t>prevention</a:t>
            </a:r>
            <a:r>
              <a:rPr lang="en-US" sz="1765" spc="-4" dirty="0">
                <a:latin typeface="Arial" panose="020B0604020202020204" pitchFamily="34" charset="0"/>
                <a:ea typeface="Calibri" panose="020F0502020204030204" pitchFamily="34" charset="0"/>
                <a:cs typeface="Arial" panose="020B0604020202020204" pitchFamily="34" charset="0"/>
              </a:rPr>
              <a:t>,</a:t>
            </a:r>
            <a:r>
              <a:rPr lang="en-US" sz="1765" spc="-13"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treatment</a:t>
            </a:r>
            <a:r>
              <a:rPr lang="en-US" sz="1765" spc="-18"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and</a:t>
            </a:r>
            <a:r>
              <a:rPr lang="en-US" sz="1765" spc="-13"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care</a:t>
            </a:r>
            <a:r>
              <a:rPr lang="en-US" sz="1765" spc="-18"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and</a:t>
            </a:r>
            <a:r>
              <a:rPr lang="en-US" sz="1765" spc="-18" dirty="0">
                <a:latin typeface="Arial" panose="020B0604020202020204" pitchFamily="34" charset="0"/>
                <a:ea typeface="Calibri" panose="020F0502020204030204" pitchFamily="34" charset="0"/>
                <a:cs typeface="Arial" panose="020B0604020202020204" pitchFamily="34" charset="0"/>
              </a:rPr>
              <a:t> </a:t>
            </a:r>
            <a:r>
              <a:rPr lang="en-US" sz="1765" spc="-4" dirty="0">
                <a:latin typeface="Arial" panose="020B0604020202020204" pitchFamily="34" charset="0"/>
                <a:ea typeface="Calibri" panose="020F0502020204030204" pitchFamily="34" charset="0"/>
                <a:cs typeface="Arial" panose="020B0604020202020204" pitchFamily="34" charset="0"/>
              </a:rPr>
              <a:t>provide</a:t>
            </a:r>
            <a:r>
              <a:rPr lang="en-US" sz="1765" spc="-13" dirty="0">
                <a:latin typeface="Arial" panose="020B0604020202020204" pitchFamily="34" charset="0"/>
                <a:ea typeface="Calibri" panose="020F0502020204030204" pitchFamily="34" charset="0"/>
                <a:cs typeface="Arial" panose="020B0604020202020204" pitchFamily="34" charset="0"/>
              </a:rPr>
              <a:t> </a:t>
            </a:r>
            <a:r>
              <a:rPr lang="en-US" sz="1765" spc="-4" dirty="0">
                <a:latin typeface="Arial" panose="020B0604020202020204" pitchFamily="34" charset="0"/>
                <a:ea typeface="Calibri" panose="020F0502020204030204" pitchFamily="34" charset="0"/>
                <a:cs typeface="Arial" panose="020B0604020202020204" pitchFamily="34" charset="0"/>
              </a:rPr>
              <a:t>compassionate</a:t>
            </a:r>
            <a:r>
              <a:rPr lang="en-US" sz="1765" spc="101" dirty="0">
                <a:latin typeface="Arial" panose="020B0604020202020204" pitchFamily="34" charset="0"/>
                <a:ea typeface="Calibri" panose="020F0502020204030204" pitchFamily="34" charset="0"/>
                <a:cs typeface="Arial" panose="020B0604020202020204" pitchFamily="34" charset="0"/>
              </a:rPr>
              <a:t> </a:t>
            </a:r>
            <a:r>
              <a:rPr lang="en-US" sz="1765" spc="-4" dirty="0">
                <a:latin typeface="Arial" panose="020B0604020202020204" pitchFamily="34" charset="0"/>
                <a:ea typeface="Calibri" panose="020F0502020204030204" pitchFamily="34" charset="0"/>
                <a:cs typeface="Arial" panose="020B0604020202020204" pitchFamily="34" charset="0"/>
              </a:rPr>
              <a:t>support</a:t>
            </a:r>
            <a:r>
              <a:rPr lang="en-US" sz="1765" spc="-9"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to</a:t>
            </a:r>
            <a:r>
              <a:rPr lang="en-US" sz="1765" spc="-4" dirty="0">
                <a:latin typeface="Arial" panose="020B0604020202020204" pitchFamily="34" charset="0"/>
                <a:ea typeface="Calibri" panose="020F0502020204030204" pitchFamily="34" charset="0"/>
                <a:cs typeface="Arial" panose="020B0604020202020204" pitchFamily="34" charset="0"/>
              </a:rPr>
              <a:t> those</a:t>
            </a:r>
            <a:r>
              <a:rPr lang="en-US" sz="1765" dirty="0">
                <a:latin typeface="Arial" panose="020B0604020202020204" pitchFamily="34" charset="0"/>
                <a:ea typeface="Calibri" panose="020F0502020204030204" pitchFamily="34" charset="0"/>
                <a:cs typeface="Arial" panose="020B0604020202020204" pitchFamily="34" charset="0"/>
              </a:rPr>
              <a:t> who</a:t>
            </a:r>
            <a:r>
              <a:rPr lang="en-US" sz="1765" spc="-9" dirty="0">
                <a:latin typeface="Arial" panose="020B0604020202020204" pitchFamily="34" charset="0"/>
                <a:ea typeface="Calibri" panose="020F0502020204030204" pitchFamily="34" charset="0"/>
                <a:cs typeface="Arial" panose="020B0604020202020204" pitchFamily="34" charset="0"/>
              </a:rPr>
              <a:t> </a:t>
            </a:r>
            <a:r>
              <a:rPr lang="en-US" sz="1765" dirty="0">
                <a:latin typeface="Arial" panose="020B0604020202020204" pitchFamily="34" charset="0"/>
                <a:ea typeface="Calibri" panose="020F0502020204030204" pitchFamily="34" charset="0"/>
                <a:cs typeface="Arial" panose="020B0604020202020204" pitchFamily="34" charset="0"/>
              </a:rPr>
              <a:t>are living with Alzheimer’s and their caregivers</a:t>
            </a:r>
          </a:p>
          <a:p>
            <a:pPr marL="0" indent="0">
              <a:buNone/>
              <a:defRPr/>
            </a:pPr>
            <a:endParaRPr lang="en-US" sz="1588" dirty="0"/>
          </a:p>
        </p:txBody>
      </p:sp>
    </p:spTree>
    <p:extLst>
      <p:ext uri="{BB962C8B-B14F-4D97-AF65-F5344CB8AC3E}">
        <p14:creationId xmlns:p14="http://schemas.microsoft.com/office/powerpoint/2010/main" val="117943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1017588"/>
            <a:r>
              <a:rPr lang="en-US" sz="3530" b="1" dirty="0">
                <a:solidFill>
                  <a:srgbClr val="471C78"/>
                </a:solidFill>
                <a:latin typeface="Times New Roman" panose="02020603050405020304" pitchFamily="18" charset="0"/>
                <a:ea typeface="MS PGothic" panose="020B0600070205080204" pitchFamily="34" charset="-128"/>
                <a:cs typeface="Times New Roman" panose="02020603050405020304" pitchFamily="18" charset="0"/>
              </a:rPr>
              <a:t>Acknowledgements</a:t>
            </a:r>
          </a:p>
        </p:txBody>
      </p:sp>
      <p:sp>
        <p:nvSpPr>
          <p:cNvPr id="3" name="Content Placeholder 2"/>
          <p:cNvSpPr>
            <a:spLocks noGrp="1"/>
          </p:cNvSpPr>
          <p:nvPr>
            <p:ph idx="1"/>
          </p:nvPr>
        </p:nvSpPr>
        <p:spPr>
          <a:xfrm>
            <a:off x="628650" y="1825624"/>
            <a:ext cx="7886700" cy="3813175"/>
          </a:xfrm>
        </p:spPr>
        <p:txBody>
          <a:bodyPr>
            <a:noAutofit/>
          </a:bodyPr>
          <a:lstStyle/>
          <a:p>
            <a:pPr marL="0" indent="0" algn="ctr">
              <a:buNone/>
            </a:pPr>
            <a:r>
              <a:rPr lang="en-US" sz="1800" dirty="0" smtClean="0">
                <a:latin typeface="Arial" panose="020B0604020202020204" pitchFamily="34" charset="0"/>
                <a:cs typeface="Arial" panose="020B0604020202020204" pitchFamily="34" charset="0"/>
              </a:rPr>
              <a:t>This presentation and the Memory Sunday Awareness &amp; Mobilization Campaign is supported </a:t>
            </a:r>
            <a:r>
              <a:rPr lang="en-US" sz="1800" dirty="0">
                <a:latin typeface="Arial" panose="020B0604020202020204" pitchFamily="34" charset="0"/>
                <a:cs typeface="Arial" panose="020B0604020202020204" pitchFamily="34" charset="0"/>
              </a:rPr>
              <a:t>by the </a:t>
            </a:r>
            <a:r>
              <a:rPr lang="en-US" sz="1800" dirty="0" err="1">
                <a:latin typeface="Arial" panose="020B0604020202020204" pitchFamily="34" charset="0"/>
                <a:cs typeface="Arial" panose="020B0604020202020204" pitchFamily="34" charset="0"/>
              </a:rPr>
              <a:t>The</a:t>
            </a:r>
            <a:r>
              <a:rPr lang="en-US" sz="1800" dirty="0">
                <a:latin typeface="Arial" panose="020B0604020202020204" pitchFamily="34" charset="0"/>
                <a:cs typeface="Arial" panose="020B0604020202020204" pitchFamily="34" charset="0"/>
              </a:rPr>
              <a:t> Healthy Brain Initiative: Implementing Public Health </a:t>
            </a:r>
            <a:r>
              <a:rPr lang="en-US" sz="1800" dirty="0" smtClean="0">
                <a:latin typeface="Arial" panose="020B0604020202020204" pitchFamily="34" charset="0"/>
                <a:cs typeface="Arial" panose="020B0604020202020204" pitchFamily="34" charset="0"/>
              </a:rPr>
              <a:t>Actions </a:t>
            </a:r>
            <a:r>
              <a:rPr lang="en-US" sz="1800" dirty="0">
                <a:latin typeface="Arial" panose="020B0604020202020204" pitchFamily="34" charset="0"/>
                <a:cs typeface="Arial" panose="020B0604020202020204" pitchFamily="34" charset="0"/>
              </a:rPr>
              <a:t>related to Cognitive </a:t>
            </a:r>
            <a:r>
              <a:rPr lang="en-US" sz="1800" dirty="0" smtClean="0">
                <a:latin typeface="Arial" panose="020B0604020202020204" pitchFamily="34" charset="0"/>
                <a:cs typeface="Arial" panose="020B0604020202020204" pitchFamily="34" charset="0"/>
              </a:rPr>
              <a:t>Health, Cognitive </a:t>
            </a:r>
            <a:r>
              <a:rPr lang="en-US" sz="1800" dirty="0">
                <a:latin typeface="Arial" panose="020B0604020202020204" pitchFamily="34" charset="0"/>
                <a:cs typeface="Arial" panose="020B0604020202020204" pitchFamily="34" charset="0"/>
              </a:rPr>
              <a:t>Impairment, and Caregiving at State and Local Levels Cooperative </a:t>
            </a:r>
            <a:r>
              <a:rPr lang="en-US" sz="1800" dirty="0" smtClean="0">
                <a:latin typeface="Arial" panose="020B0604020202020204" pitchFamily="34" charset="0"/>
                <a:cs typeface="Arial" panose="020B0604020202020204" pitchFamily="34" charset="0"/>
              </a:rPr>
              <a:t>Agreement Number</a:t>
            </a:r>
            <a:r>
              <a:rPr lang="en-US" sz="1800" dirty="0">
                <a:latin typeface="Arial" panose="020B0604020202020204" pitchFamily="34" charset="0"/>
                <a:cs typeface="Arial" panose="020B0604020202020204" pitchFamily="34" charset="0"/>
              </a:rPr>
              <a:t>, NU58DP006116-03-00, funded by the Centers for Disease Control and Prevention. Its contents </a:t>
            </a:r>
            <a:r>
              <a:rPr lang="en-US" sz="1800" dirty="0" smtClean="0">
                <a:latin typeface="Arial" panose="020B0604020202020204" pitchFamily="34" charset="0"/>
                <a:cs typeface="Arial" panose="020B0604020202020204" pitchFamily="34" charset="0"/>
              </a:rPr>
              <a:t>are </a:t>
            </a:r>
            <a:r>
              <a:rPr lang="en-US" sz="1800" dirty="0">
                <a:latin typeface="Arial" panose="020B0604020202020204" pitchFamily="34" charset="0"/>
                <a:cs typeface="Arial" panose="020B0604020202020204" pitchFamily="34" charset="0"/>
              </a:rPr>
              <a:t>solely the responsibility of the authors and do not necessarily represent the official views of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Centers for Disease Control and Prevention or the </a:t>
            </a:r>
            <a:r>
              <a:rPr lang="en-US" sz="1800" dirty="0" smtClean="0">
                <a:latin typeface="Arial" panose="020B0604020202020204" pitchFamily="34" charset="0"/>
                <a:cs typeface="Arial" panose="020B0604020202020204" pitchFamily="34" charset="0"/>
              </a:rPr>
              <a:t>Department of </a:t>
            </a:r>
            <a:r>
              <a:rPr lang="en-US" sz="1800" dirty="0">
                <a:latin typeface="Arial" panose="020B0604020202020204" pitchFamily="34" charset="0"/>
                <a:cs typeface="Arial" panose="020B0604020202020204" pitchFamily="34" charset="0"/>
              </a:rPr>
              <a:t>Health and Human </a:t>
            </a:r>
            <a:r>
              <a:rPr lang="en-US" sz="1800" dirty="0" smtClean="0">
                <a:latin typeface="Arial" panose="020B0604020202020204" pitchFamily="34" charset="0"/>
                <a:cs typeface="Arial" panose="020B0604020202020204" pitchFamily="34" charset="0"/>
              </a:rPr>
              <a:t>Services</a:t>
            </a: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The Balm In Gilead wishes to acknowledge the Sanders-Brown Center on Aging at the </a:t>
            </a:r>
            <a:r>
              <a:rPr lang="en-US" sz="1800" dirty="0" smtClean="0">
                <a:latin typeface="Arial" panose="020B0604020202020204" pitchFamily="34" charset="0"/>
                <a:cs typeface="Arial" panose="020B0604020202020204" pitchFamily="34" charset="0"/>
              </a:rPr>
              <a:t>University of </a:t>
            </a:r>
            <a:r>
              <a:rPr lang="en-US" sz="1800" dirty="0">
                <a:latin typeface="Arial" panose="020B0604020202020204" pitchFamily="34" charset="0"/>
                <a:cs typeface="Arial" panose="020B0604020202020204" pitchFamily="34" charset="0"/>
              </a:rPr>
              <a:t>Kentucky as the </a:t>
            </a:r>
            <a:r>
              <a:rPr lang="en-US" sz="1800" dirty="0" smtClean="0">
                <a:latin typeface="Arial" panose="020B0604020202020204" pitchFamily="34" charset="0"/>
                <a:cs typeface="Arial" panose="020B0604020202020204" pitchFamily="34" charset="0"/>
              </a:rPr>
              <a:t> developers </a:t>
            </a:r>
            <a:r>
              <a:rPr lang="en-US" sz="1800" dirty="0">
                <a:latin typeface="Arial" panose="020B0604020202020204" pitchFamily="34" charset="0"/>
                <a:cs typeface="Arial" panose="020B0604020202020204" pitchFamily="34" charset="0"/>
              </a:rPr>
              <a:t>of the original Book of Alzheimer’s and the development </a:t>
            </a:r>
            <a:r>
              <a:rPr lang="en-US" sz="1800" dirty="0" smtClean="0">
                <a:latin typeface="Arial" panose="020B0604020202020204" pitchFamily="34" charset="0"/>
                <a:cs typeface="Arial" panose="020B0604020202020204" pitchFamily="34" charset="0"/>
              </a:rPr>
              <a:t>of Memory </a:t>
            </a:r>
            <a:r>
              <a:rPr lang="en-US" sz="1800" dirty="0">
                <a:latin typeface="Arial" panose="020B0604020202020204" pitchFamily="34" charset="0"/>
                <a:cs typeface="Arial" panose="020B0604020202020204" pitchFamily="34" charset="0"/>
              </a:rPr>
              <a:t>Sunday as a local effort in the State of Kentucky.</a:t>
            </a:r>
          </a:p>
          <a:p>
            <a:pPr marL="0" indent="0" algn="ctr">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11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474103" y="721526"/>
            <a:ext cx="8202706" cy="21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4939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511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083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655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3177" b="1" dirty="0">
              <a:solidFill>
                <a:srgbClr val="471C78"/>
              </a:solidFill>
              <a:latin typeface="Times New Roman" panose="02020603050405020304" pitchFamily="18" charset="0"/>
              <a:cs typeface="Times New Roman" panose="02020603050405020304" pitchFamily="18" charset="0"/>
            </a:endParaRPr>
          </a:p>
          <a:p>
            <a:pPr algn="ctr"/>
            <a:endParaRPr lang="en-US" altLang="en-US" sz="3177" b="1" dirty="0">
              <a:solidFill>
                <a:srgbClr val="471C78"/>
              </a:solidFill>
              <a:latin typeface="Times New Roman" panose="02020603050405020304" pitchFamily="18" charset="0"/>
              <a:cs typeface="Times New Roman" panose="02020603050405020304" pitchFamily="18" charset="0"/>
            </a:endParaRPr>
          </a:p>
          <a:p>
            <a:pPr algn="ctr"/>
            <a:endParaRPr lang="en-US" altLang="en-US" sz="3177" b="1" dirty="0">
              <a:solidFill>
                <a:srgbClr val="471C78"/>
              </a:solidFill>
              <a:latin typeface="Times New Roman" panose="02020603050405020304" pitchFamily="18" charset="0"/>
              <a:cs typeface="Times New Roman" panose="02020603050405020304" pitchFamily="18" charset="0"/>
            </a:endParaRPr>
          </a:p>
          <a:p>
            <a:endParaRPr lang="en-US" altLang="en-US" sz="2382" dirty="0"/>
          </a:p>
          <a:p>
            <a:endParaRPr lang="en-US" altLang="en-US" sz="1324" dirty="0">
              <a:cs typeface="Arial" panose="020B0604020202020204" pitchFamily="34" charset="0"/>
            </a:endParaRPr>
          </a:p>
        </p:txBody>
      </p:sp>
      <p:sp>
        <p:nvSpPr>
          <p:cNvPr id="36867" name="Title 1"/>
          <p:cNvSpPr>
            <a:spLocks noGrp="1"/>
          </p:cNvSpPr>
          <p:nvPr>
            <p:ph type="title"/>
          </p:nvPr>
        </p:nvSpPr>
        <p:spPr>
          <a:xfrm>
            <a:off x="163382" y="514143"/>
            <a:ext cx="8606118" cy="469247"/>
          </a:xfrm>
        </p:spPr>
        <p:txBody>
          <a:bodyPr>
            <a:normAutofit fontScale="90000"/>
          </a:bodyPr>
          <a:lstStyle/>
          <a:p>
            <a:pPr algn="ctr"/>
            <a:r>
              <a:rPr lang="en-US" altLang="en-US" b="1" dirty="0" smtClean="0">
                <a:solidFill>
                  <a:srgbClr val="471C78"/>
                </a:solidFill>
                <a:latin typeface="Times New Roman" panose="02020603050405020304" pitchFamily="18" charset="0"/>
                <a:cs typeface="Times New Roman" panose="02020603050405020304" pitchFamily="18" charset="0"/>
              </a:rPr>
              <a:t/>
            </a:r>
            <a:br>
              <a:rPr lang="en-US" altLang="en-US" b="1" dirty="0" smtClean="0">
                <a:solidFill>
                  <a:srgbClr val="471C78"/>
                </a:solidFill>
                <a:latin typeface="Times New Roman" panose="02020603050405020304" pitchFamily="18" charset="0"/>
                <a:cs typeface="Times New Roman" panose="02020603050405020304" pitchFamily="18" charset="0"/>
              </a:rPr>
            </a:br>
            <a:r>
              <a:rPr lang="en-US" altLang="en-US" sz="3177" b="1" dirty="0" smtClean="0">
                <a:solidFill>
                  <a:srgbClr val="471C78"/>
                </a:solidFill>
                <a:latin typeface="Times New Roman" panose="02020603050405020304" pitchFamily="18" charset="0"/>
                <a:cs typeface="Times New Roman" panose="02020603050405020304" pitchFamily="18" charset="0"/>
              </a:rPr>
              <a:t>MEMORY </a:t>
            </a:r>
            <a:r>
              <a:rPr lang="en-US" altLang="en-US" sz="3177" b="1" dirty="0">
                <a:solidFill>
                  <a:srgbClr val="471C78"/>
                </a:solidFill>
                <a:latin typeface="Times New Roman" panose="02020603050405020304" pitchFamily="18" charset="0"/>
                <a:cs typeface="Times New Roman" panose="02020603050405020304" pitchFamily="18" charset="0"/>
              </a:rPr>
              <a:t>SUNDAY</a:t>
            </a:r>
            <a:br>
              <a:rPr lang="en-US" altLang="en-US" sz="3177" b="1" dirty="0">
                <a:solidFill>
                  <a:srgbClr val="471C78"/>
                </a:solidFill>
                <a:latin typeface="Times New Roman" panose="02020603050405020304" pitchFamily="18" charset="0"/>
                <a:cs typeface="Times New Roman" panose="02020603050405020304" pitchFamily="18" charset="0"/>
              </a:rPr>
            </a:br>
            <a:r>
              <a:rPr lang="en-US" altLang="en-US" sz="3177" b="1" dirty="0">
                <a:solidFill>
                  <a:srgbClr val="471C78"/>
                </a:solidFill>
                <a:latin typeface="Times New Roman" panose="02020603050405020304" pitchFamily="18" charset="0"/>
                <a:cs typeface="Times New Roman" panose="02020603050405020304" pitchFamily="18" charset="0"/>
              </a:rPr>
              <a:t>June </a:t>
            </a:r>
            <a:r>
              <a:rPr lang="en-US" altLang="en-US" sz="3177" b="1" dirty="0" smtClean="0">
                <a:solidFill>
                  <a:srgbClr val="471C78"/>
                </a:solidFill>
                <a:latin typeface="Times New Roman" panose="02020603050405020304" pitchFamily="18" charset="0"/>
                <a:cs typeface="Times New Roman" panose="02020603050405020304" pitchFamily="18" charset="0"/>
              </a:rPr>
              <a:t>9, 2019</a:t>
            </a:r>
            <a:r>
              <a:rPr lang="en-US" altLang="en-US" sz="1941" b="1" dirty="0">
                <a:solidFill>
                  <a:srgbClr val="471C78"/>
                </a:solidFill>
                <a:latin typeface="Times New Roman" panose="02020603050405020304" pitchFamily="18" charset="0"/>
                <a:cs typeface="Times New Roman" panose="02020603050405020304" pitchFamily="18" charset="0"/>
              </a:rPr>
              <a:t/>
            </a:r>
            <a:br>
              <a:rPr lang="en-US" altLang="en-US" sz="1941" b="1" dirty="0">
                <a:solidFill>
                  <a:srgbClr val="471C78"/>
                </a:solidFill>
                <a:latin typeface="Times New Roman" panose="02020603050405020304" pitchFamily="18" charset="0"/>
                <a:cs typeface="Times New Roman" panose="02020603050405020304" pitchFamily="18" charset="0"/>
              </a:rPr>
            </a:br>
            <a:r>
              <a:rPr lang="en-US" altLang="en-US" sz="1941" b="1" dirty="0">
                <a:solidFill>
                  <a:srgbClr val="471C78"/>
                </a:solidFill>
                <a:latin typeface="Times New Roman" panose="02020603050405020304" pitchFamily="18" charset="0"/>
                <a:cs typeface="Times New Roman" panose="02020603050405020304" pitchFamily="18" charset="0"/>
              </a:rPr>
              <a:t>                                           </a:t>
            </a:r>
            <a:r>
              <a:rPr lang="en-US" altLang="en-US" sz="1941" b="1" dirty="0">
                <a:solidFill>
                  <a:srgbClr val="7030A0"/>
                </a:solidFill>
                <a:latin typeface="Times New Roman" panose="02020603050405020304" pitchFamily="18" charset="0"/>
                <a:cs typeface="Times New Roman" panose="02020603050405020304" pitchFamily="18" charset="0"/>
              </a:rPr>
              <a:t>   </a:t>
            </a:r>
            <a:r>
              <a:rPr lang="en-US" altLang="en-US" sz="1941" b="1" dirty="0">
                <a:solidFill>
                  <a:srgbClr val="471C78"/>
                </a:solidFill>
                <a:latin typeface="Times New Roman" panose="02020603050405020304" pitchFamily="18" charset="0"/>
                <a:cs typeface="Times New Roman" panose="02020603050405020304" pitchFamily="18" charset="0"/>
              </a:rPr>
              <a:t>			</a:t>
            </a:r>
            <a:endParaRPr lang="en-US" altLang="en-US" b="1" dirty="0" smtClean="0">
              <a:latin typeface="Times New Roman" panose="02020603050405020304" pitchFamily="18" charset="0"/>
              <a:cs typeface="Times New Roman" panose="02020603050405020304" pitchFamily="18" charset="0"/>
            </a:endParaRPr>
          </a:p>
        </p:txBody>
      </p:sp>
      <p:pic>
        <p:nvPicPr>
          <p:cNvPr id="36869"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5063490" y="1714500"/>
            <a:ext cx="3280409" cy="3885639"/>
          </a:xfrm>
        </p:spPr>
      </p:pic>
      <p:sp>
        <p:nvSpPr>
          <p:cNvPr id="36871" name="TextBox 5"/>
          <p:cNvSpPr txBox="1">
            <a:spLocks noChangeArrowheads="1"/>
          </p:cNvSpPr>
          <p:nvPr/>
        </p:nvSpPr>
        <p:spPr bwMode="auto">
          <a:xfrm>
            <a:off x="846136" y="5658676"/>
            <a:ext cx="8202706"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88" i="1" dirty="0"/>
              <a:t>In partnership with the Sanders Brown Center of the Aging of the University of Kentucky</a:t>
            </a:r>
          </a:p>
        </p:txBody>
      </p:sp>
      <p:sp>
        <p:nvSpPr>
          <p:cNvPr id="36872" name="Content Placeholder 2"/>
          <p:cNvSpPr>
            <a:spLocks noGrp="1"/>
          </p:cNvSpPr>
          <p:nvPr>
            <p:ph sz="half" idx="1"/>
          </p:nvPr>
        </p:nvSpPr>
        <p:spPr>
          <a:xfrm>
            <a:off x="846136" y="2380324"/>
            <a:ext cx="3729320" cy="3090107"/>
          </a:xfrm>
        </p:spPr>
        <p:txBody>
          <a:bodyPr>
            <a:normAutofit/>
          </a:bodyPr>
          <a:lstStyle/>
          <a:p>
            <a:pPr marL="0" indent="0">
              <a:lnSpc>
                <a:spcPct val="120000"/>
              </a:lnSpc>
              <a:buNone/>
            </a:pPr>
            <a:r>
              <a:rPr lang="en-US" altLang="en-US" sz="2118" dirty="0" smtClean="0">
                <a:latin typeface="Arial" panose="020B0604020202020204" pitchFamily="34" charset="0"/>
                <a:cs typeface="Arial" panose="020B0604020202020204" pitchFamily="34" charset="0"/>
              </a:rPr>
              <a:t>The </a:t>
            </a:r>
            <a:r>
              <a:rPr lang="en-US" altLang="en-US" sz="2118" dirty="0">
                <a:latin typeface="Arial" panose="020B0604020202020204" pitchFamily="34" charset="0"/>
                <a:cs typeface="Arial" panose="020B0604020202020204" pitchFamily="34" charset="0"/>
              </a:rPr>
              <a:t>Book of Alzheimer’s is a resource guide for congregations serving African Americans who </a:t>
            </a:r>
            <a:r>
              <a:rPr lang="en-US" altLang="en-US" sz="2118" dirty="0" smtClean="0">
                <a:latin typeface="Arial" panose="020B0604020202020204" pitchFamily="34" charset="0"/>
                <a:cs typeface="Arial" panose="020B0604020202020204" pitchFamily="34" charset="0"/>
              </a:rPr>
              <a:t>desire to </a:t>
            </a:r>
            <a:r>
              <a:rPr lang="en-US" altLang="en-US" sz="2118" dirty="0">
                <a:latin typeface="Arial" panose="020B0604020202020204" pitchFamily="34" charset="0"/>
                <a:cs typeface="Arial" panose="020B0604020202020204" pitchFamily="34" charset="0"/>
              </a:rPr>
              <a:t>help families and individuals cope with dementia, including Alzheimer’s.</a:t>
            </a:r>
          </a:p>
        </p:txBody>
      </p:sp>
      <p:pic>
        <p:nvPicPr>
          <p:cNvPr id="36873" name="Graphic 4" descr="Shar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946077">
            <a:off x="587386" y="1443470"/>
            <a:ext cx="806824"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047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1" y="561259"/>
            <a:ext cx="9193565" cy="7724301"/>
          </a:xfrm>
          <a:prstGeom prst="rect">
            <a:avLst/>
          </a:prstGeom>
        </p:spPr>
      </p:pic>
      <p:sp>
        <p:nvSpPr>
          <p:cNvPr id="38914" name="Title 1"/>
          <p:cNvSpPr>
            <a:spLocks noGrp="1"/>
          </p:cNvSpPr>
          <p:nvPr>
            <p:ph type="title"/>
          </p:nvPr>
        </p:nvSpPr>
        <p:spPr>
          <a:xfrm>
            <a:off x="934289" y="367777"/>
            <a:ext cx="7328647" cy="1232647"/>
          </a:xfrm>
        </p:spPr>
        <p:txBody>
          <a:bodyPr>
            <a:normAutofit fontScale="90000"/>
          </a:bodyPr>
          <a:lstStyle/>
          <a:p>
            <a:r>
              <a:rPr lang="en-US" altLang="en-US" dirty="0" smtClean="0">
                <a:solidFill>
                  <a:srgbClr val="471C78"/>
                </a:solidFill>
                <a:latin typeface="Times New Roman" panose="02020603050405020304" pitchFamily="18" charset="0"/>
                <a:cs typeface="Times New Roman" panose="02020603050405020304" pitchFamily="18" charset="0"/>
              </a:rPr>
              <a:t>Memory Sunday: How to Get Your Congregation Involved</a:t>
            </a:r>
          </a:p>
        </p:txBody>
      </p:sp>
      <p:sp>
        <p:nvSpPr>
          <p:cNvPr id="3" name="Content Placeholder 2"/>
          <p:cNvSpPr>
            <a:spLocks noGrp="1"/>
          </p:cNvSpPr>
          <p:nvPr>
            <p:ph idx="1"/>
          </p:nvPr>
        </p:nvSpPr>
        <p:spPr>
          <a:xfrm>
            <a:off x="605118" y="1703294"/>
            <a:ext cx="7986993" cy="4527176"/>
          </a:xfrm>
        </p:spPr>
        <p:txBody>
          <a:bodyPr/>
          <a:lstStyle/>
          <a:p>
            <a:pPr lvl="0">
              <a:buFont typeface="Wingdings" panose="05000000000000000000" pitchFamily="2" charset="2"/>
              <a:buChar char="ü"/>
            </a:pPr>
            <a:r>
              <a:rPr lang="en-US" sz="2118" dirty="0"/>
              <a:t>Register your congregation’s participation at </a:t>
            </a:r>
            <a:r>
              <a:rPr lang="en-US" sz="2118" u="sng" dirty="0">
                <a:hlinkClick r:id="rId4"/>
              </a:rPr>
              <a:t>www.balmingilead.org/memorysunday</a:t>
            </a:r>
            <a:r>
              <a:rPr lang="en-US" sz="2118" dirty="0"/>
              <a:t>   </a:t>
            </a:r>
          </a:p>
          <a:p>
            <a:pPr marL="0" indent="0">
              <a:buNone/>
            </a:pPr>
            <a:r>
              <a:rPr lang="en-US" sz="2118" dirty="0"/>
              <a:t>When you register your congregation, you will receive the following:</a:t>
            </a:r>
            <a:endParaRPr lang="en-US" sz="1765" dirty="0"/>
          </a:p>
          <a:p>
            <a:pPr lvl="1"/>
            <a:r>
              <a:rPr lang="en-US" sz="1765" dirty="0"/>
              <a:t>(1) </a:t>
            </a:r>
            <a:r>
              <a:rPr lang="en-US" sz="1765" dirty="0" smtClean="0"/>
              <a:t>A free download copy </a:t>
            </a:r>
            <a:r>
              <a:rPr lang="en-US" sz="1765" dirty="0"/>
              <a:t>of The Book of Alzheimer’s and Memory Sunday Toolkit</a:t>
            </a:r>
            <a:endParaRPr lang="en-US" sz="1588" dirty="0"/>
          </a:p>
          <a:p>
            <a:pPr lvl="1"/>
            <a:r>
              <a:rPr lang="en-US" sz="1765" dirty="0"/>
              <a:t>(1) pack of Purple Ribbons </a:t>
            </a:r>
            <a:endParaRPr lang="en-US" sz="1588" dirty="0"/>
          </a:p>
          <a:p>
            <a:pPr lvl="1"/>
            <a:r>
              <a:rPr lang="en-US" sz="1765" dirty="0"/>
              <a:t>(1) pack of Memory Sunday Wristbands </a:t>
            </a:r>
          </a:p>
          <a:p>
            <a:pPr marL="449660" lvl="1" indent="0">
              <a:buNone/>
            </a:pPr>
            <a:endParaRPr lang="en-US" sz="1588" dirty="0"/>
          </a:p>
          <a:p>
            <a:pPr>
              <a:buFont typeface="Wingdings" panose="05000000000000000000" pitchFamily="2" charset="2"/>
              <a:buChar char="ü"/>
              <a:defRPr/>
            </a:pPr>
            <a:r>
              <a:rPr lang="en-US" sz="2118" dirty="0"/>
              <a:t>Stand Up and Speak Out - Incorporate the facts about Alzheimer’s throughout the worship experience!  Spread the Word through sermons and activities about the facts of Alzheimer’s among African Americans</a:t>
            </a:r>
            <a:endParaRPr lang="en-US" sz="1235" dirty="0">
              <a:latin typeface="Times New Roman" panose="02020603050405020304" pitchFamily="18" charset="0"/>
              <a:ea typeface="Times New Roman" panose="02020603050405020304" pitchFamily="18" charset="0"/>
            </a:endParaRPr>
          </a:p>
          <a:p>
            <a:pPr marL="0" indent="0">
              <a:buNone/>
              <a:defRPr/>
            </a:pPr>
            <a:endParaRPr lang="en-US" sz="1588" dirty="0"/>
          </a:p>
        </p:txBody>
      </p:sp>
    </p:spTree>
    <p:extLst>
      <p:ext uri="{BB962C8B-B14F-4D97-AF65-F5344CB8AC3E}">
        <p14:creationId xmlns:p14="http://schemas.microsoft.com/office/powerpoint/2010/main" val="1825518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72689"/>
            <a:ext cx="9193565" cy="7724301"/>
          </a:xfrm>
          <a:prstGeom prst="rect">
            <a:avLst/>
          </a:prstGeom>
        </p:spPr>
      </p:pic>
      <p:sp>
        <p:nvSpPr>
          <p:cNvPr id="38914" name="Title 1"/>
          <p:cNvSpPr>
            <a:spLocks noGrp="1"/>
          </p:cNvSpPr>
          <p:nvPr>
            <p:ph type="title"/>
          </p:nvPr>
        </p:nvSpPr>
        <p:spPr>
          <a:xfrm>
            <a:off x="932458" y="390637"/>
            <a:ext cx="7328647" cy="1232647"/>
          </a:xfrm>
        </p:spPr>
        <p:txBody>
          <a:bodyPr>
            <a:normAutofit fontScale="90000"/>
          </a:bodyPr>
          <a:lstStyle/>
          <a:p>
            <a:r>
              <a:rPr lang="en-US" altLang="en-US" dirty="0" smtClean="0">
                <a:solidFill>
                  <a:srgbClr val="471C78"/>
                </a:solidFill>
                <a:latin typeface="Times New Roman" panose="02020603050405020304" pitchFamily="18" charset="0"/>
                <a:cs typeface="Times New Roman" panose="02020603050405020304" pitchFamily="18" charset="0"/>
              </a:rPr>
              <a:t>Memory Sunday: How to Get Your Congregation Involved</a:t>
            </a:r>
          </a:p>
        </p:txBody>
      </p:sp>
      <p:sp>
        <p:nvSpPr>
          <p:cNvPr id="3" name="Content Placeholder 2"/>
          <p:cNvSpPr>
            <a:spLocks noGrp="1"/>
          </p:cNvSpPr>
          <p:nvPr>
            <p:ph idx="1"/>
          </p:nvPr>
        </p:nvSpPr>
        <p:spPr>
          <a:xfrm>
            <a:off x="605118" y="1839850"/>
            <a:ext cx="7986993" cy="4527176"/>
          </a:xfrm>
        </p:spPr>
        <p:txBody>
          <a:bodyPr>
            <a:normAutofit lnSpcReduction="10000"/>
          </a:bodyPr>
          <a:lstStyle/>
          <a:p>
            <a:pPr lvl="0">
              <a:buFont typeface="Wingdings" panose="05000000000000000000" pitchFamily="2" charset="2"/>
              <a:buChar char="ü"/>
            </a:pPr>
            <a:r>
              <a:rPr lang="en-US" sz="2400" dirty="0" smtClean="0"/>
              <a:t>Encourage your community &amp; congregation members to talk with a local healthcare provider to learn more about available cognitive assessments.  </a:t>
            </a:r>
          </a:p>
          <a:p>
            <a:pPr lvl="0">
              <a:buFont typeface="Wingdings" panose="05000000000000000000" pitchFamily="2" charset="2"/>
              <a:buChar char="ü"/>
            </a:pPr>
            <a:r>
              <a:rPr lang="en-US" sz="2400" dirty="0" smtClean="0"/>
              <a:t>Download </a:t>
            </a:r>
            <a:r>
              <a:rPr lang="en-US" sz="2400" dirty="0"/>
              <a:t>your Memory Sunday Toolkit and visit </a:t>
            </a:r>
            <a:r>
              <a:rPr lang="en-US" sz="2400" u="sng" dirty="0">
                <a:hlinkClick r:id="rId4"/>
              </a:rPr>
              <a:t>www.balmingilead.org/memorysunday</a:t>
            </a:r>
            <a:r>
              <a:rPr lang="en-US" sz="2400" dirty="0"/>
              <a:t> to </a:t>
            </a:r>
            <a:r>
              <a:rPr lang="en-US" sz="2400" dirty="0" smtClean="0"/>
              <a:t>find out more about the importance of talking with your doctor about any changes with you or your loved ones memory. </a:t>
            </a:r>
            <a:endParaRPr lang="en-US" sz="1800" i="1" dirty="0"/>
          </a:p>
          <a:p>
            <a:pPr marL="0" indent="0">
              <a:buNone/>
            </a:pPr>
            <a:endParaRPr lang="en-US" sz="1800" i="1" dirty="0"/>
          </a:p>
          <a:p>
            <a:pPr>
              <a:buFont typeface="Wingdings" panose="05000000000000000000" pitchFamily="2" charset="2"/>
              <a:buChar char="ü"/>
            </a:pPr>
            <a:r>
              <a:rPr lang="en-US" sz="2400" dirty="0"/>
              <a:t>Create a Caregiving Retreat.  Download your Memory Sunday Toolkit and visit </a:t>
            </a:r>
            <a:r>
              <a:rPr lang="en-US" sz="2400" u="sng" dirty="0">
                <a:hlinkClick r:id="rId4"/>
              </a:rPr>
              <a:t>www.balmingilead.org/memorysunday</a:t>
            </a:r>
            <a:r>
              <a:rPr lang="en-US" sz="2400" dirty="0"/>
              <a:t> to learn how to host your own “Caregivers’ Retreat” to provide support and respite for caregivers in your congregation and community. </a:t>
            </a:r>
            <a:endParaRPr lang="en-US" sz="1800" i="1" dirty="0"/>
          </a:p>
        </p:txBody>
      </p:sp>
    </p:spTree>
    <p:extLst>
      <p:ext uri="{BB962C8B-B14F-4D97-AF65-F5344CB8AC3E}">
        <p14:creationId xmlns:p14="http://schemas.microsoft.com/office/powerpoint/2010/main" val="46554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34" y="-1645920"/>
            <a:ext cx="9187468" cy="8503920"/>
          </a:xfrm>
          <a:prstGeom prst="rect">
            <a:avLst/>
          </a:prstGeom>
        </p:spPr>
      </p:pic>
      <p:sp>
        <p:nvSpPr>
          <p:cNvPr id="38914" name="Title 1"/>
          <p:cNvSpPr>
            <a:spLocks noGrp="1"/>
          </p:cNvSpPr>
          <p:nvPr>
            <p:ph type="title"/>
          </p:nvPr>
        </p:nvSpPr>
        <p:spPr>
          <a:xfrm>
            <a:off x="907676" y="287767"/>
            <a:ext cx="7328647" cy="1232647"/>
          </a:xfrm>
        </p:spPr>
        <p:txBody>
          <a:bodyPr>
            <a:normAutofit fontScale="90000"/>
          </a:bodyPr>
          <a:lstStyle/>
          <a:p>
            <a:r>
              <a:rPr lang="en-US" altLang="en-US" dirty="0" smtClean="0">
                <a:solidFill>
                  <a:srgbClr val="471C78"/>
                </a:solidFill>
                <a:latin typeface="Times New Roman" panose="02020603050405020304" pitchFamily="18" charset="0"/>
                <a:cs typeface="Times New Roman" panose="02020603050405020304" pitchFamily="18" charset="0"/>
              </a:rPr>
              <a:t>Memory Sunday: How to Get Your Congregation Involved</a:t>
            </a:r>
          </a:p>
        </p:txBody>
      </p:sp>
      <p:sp>
        <p:nvSpPr>
          <p:cNvPr id="3" name="Content Placeholder 2"/>
          <p:cNvSpPr>
            <a:spLocks noGrp="1"/>
          </p:cNvSpPr>
          <p:nvPr>
            <p:ph idx="1"/>
          </p:nvPr>
        </p:nvSpPr>
        <p:spPr>
          <a:xfrm>
            <a:off x="605118" y="1925619"/>
            <a:ext cx="7986993" cy="4527176"/>
          </a:xfrm>
        </p:spPr>
        <p:txBody>
          <a:bodyPr>
            <a:normAutofit/>
          </a:bodyPr>
          <a:lstStyle/>
          <a:p>
            <a:pPr lvl="0">
              <a:buFont typeface="Wingdings" panose="05000000000000000000" pitchFamily="2" charset="2"/>
              <a:buChar char="ü"/>
            </a:pPr>
            <a:r>
              <a:rPr lang="en-US" sz="2400" dirty="0"/>
              <a:t>Wear Purple!  on Sunday, June </a:t>
            </a:r>
            <a:r>
              <a:rPr lang="en-US" sz="2400" dirty="0" smtClean="0"/>
              <a:t>9, 2019 </a:t>
            </a:r>
            <a:r>
              <a:rPr lang="en-US" sz="2400" dirty="0"/>
              <a:t>to show your support and participation in Memory Sunday.  Visit </a:t>
            </a:r>
            <a:r>
              <a:rPr lang="en-US" sz="2400" dirty="0">
                <a:hlinkClick r:id="rId4"/>
              </a:rPr>
              <a:t>www.balmingilead.org/memorysunday</a:t>
            </a:r>
            <a:r>
              <a:rPr lang="en-US" sz="2400" dirty="0"/>
              <a:t> to order your additional purple ribbons today.</a:t>
            </a:r>
          </a:p>
          <a:p>
            <a:pPr lvl="0">
              <a:buFont typeface="Wingdings" panose="05000000000000000000" pitchFamily="2" charset="2"/>
              <a:buChar char="ü"/>
            </a:pPr>
            <a:r>
              <a:rPr lang="en-US" sz="2400" dirty="0"/>
              <a:t>It takes a village! – Partner with other organizations addressing Alzheimer’s in your community to increase awareness.</a:t>
            </a:r>
          </a:p>
          <a:p>
            <a:pPr lvl="0">
              <a:buFont typeface="Wingdings" panose="05000000000000000000" pitchFamily="2" charset="2"/>
              <a:buChar char="ü"/>
            </a:pPr>
            <a:r>
              <a:rPr lang="en-US" sz="2400" dirty="0"/>
              <a:t>Join the conversation!  Use social media to raise awareness about Alzheimer’s. </a:t>
            </a:r>
          </a:p>
          <a:p>
            <a:pPr lvl="1">
              <a:buFont typeface="Wingdings" panose="05000000000000000000" pitchFamily="2" charset="2"/>
              <a:buChar char="§"/>
            </a:pPr>
            <a:r>
              <a:rPr lang="en-US" sz="1800" dirty="0"/>
              <a:t>Download Social Media Guide for sample Facebook and Twitter post</a:t>
            </a:r>
          </a:p>
        </p:txBody>
      </p:sp>
    </p:spTree>
    <p:extLst>
      <p:ext uri="{BB962C8B-B14F-4D97-AF65-F5344CB8AC3E}">
        <p14:creationId xmlns:p14="http://schemas.microsoft.com/office/powerpoint/2010/main" val="16126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5290" b="-18290"/>
          <a:stretch/>
        </p:blipFill>
        <p:spPr>
          <a:xfrm>
            <a:off x="-21735" y="571500"/>
            <a:ext cx="9187468" cy="7722553"/>
          </a:xfrm>
          <a:prstGeom prst="rect">
            <a:avLst/>
          </a:prstGeom>
        </p:spPr>
      </p:pic>
      <p:sp>
        <p:nvSpPr>
          <p:cNvPr id="22530" name="Title 1"/>
          <p:cNvSpPr>
            <a:spLocks noGrp="1"/>
          </p:cNvSpPr>
          <p:nvPr>
            <p:ph type="title"/>
          </p:nvPr>
        </p:nvSpPr>
        <p:spPr>
          <a:xfrm>
            <a:off x="1042147" y="613093"/>
            <a:ext cx="7328647" cy="751134"/>
          </a:xfrm>
        </p:spPr>
        <p:txBody>
          <a:bodyPr>
            <a:normAutofit fontScale="90000"/>
          </a:bodyPr>
          <a:lstStyle/>
          <a:p>
            <a:pPr algn="ctr"/>
            <a:r>
              <a:rPr lang="en-US" altLang="en-US" dirty="0" smtClean="0">
                <a:latin typeface="Times New Roman" panose="02020603050405020304" pitchFamily="18" charset="0"/>
                <a:cs typeface="Times New Roman" panose="02020603050405020304" pitchFamily="18" charset="0"/>
              </a:rPr>
              <a:t>Like/Follow us &amp; Join the Conversation</a:t>
            </a:r>
          </a:p>
        </p:txBody>
      </p:sp>
      <p:pic>
        <p:nvPicPr>
          <p:cNvPr id="22531" name="Content Placeholder 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6320118" y="2070356"/>
            <a:ext cx="1665475" cy="1354511"/>
          </a:xfrm>
        </p:spPr>
      </p:pic>
      <p:pic>
        <p:nvPicPr>
          <p:cNvPr id="2253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0225" y="2006187"/>
            <a:ext cx="1389529" cy="13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p:cNvSpPr txBox="1">
            <a:spLocks noChangeArrowheads="1"/>
          </p:cNvSpPr>
          <p:nvPr/>
        </p:nvSpPr>
        <p:spPr bwMode="auto">
          <a:xfrm>
            <a:off x="368394" y="3551241"/>
            <a:ext cx="4235824" cy="7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118" dirty="0"/>
              <a:t>National Brain Health Center for </a:t>
            </a:r>
          </a:p>
          <a:p>
            <a:pPr algn="ctr"/>
            <a:r>
              <a:rPr lang="en-US" altLang="en-US" sz="2118" dirty="0"/>
              <a:t>African Americans</a:t>
            </a:r>
          </a:p>
        </p:txBody>
      </p:sp>
      <p:sp>
        <p:nvSpPr>
          <p:cNvPr id="22534" name="TextBox 4"/>
          <p:cNvSpPr txBox="1">
            <a:spLocks noChangeArrowheads="1"/>
          </p:cNvSpPr>
          <p:nvPr/>
        </p:nvSpPr>
        <p:spPr bwMode="auto">
          <a:xfrm>
            <a:off x="5791340" y="3634858"/>
            <a:ext cx="2723029" cy="52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24" dirty="0"/>
              <a:t>@</a:t>
            </a:r>
            <a:r>
              <a:rPr lang="en-US" altLang="en-US" sz="2824" dirty="0" err="1"/>
              <a:t>brainhealthaa</a:t>
            </a:r>
            <a:endParaRPr lang="en-US" altLang="en-US" sz="2824" dirty="0"/>
          </a:p>
        </p:txBody>
      </p:sp>
      <p:sp>
        <p:nvSpPr>
          <p:cNvPr id="22535" name="TextBox 5"/>
          <p:cNvSpPr txBox="1">
            <a:spLocks noChangeArrowheads="1"/>
          </p:cNvSpPr>
          <p:nvPr/>
        </p:nvSpPr>
        <p:spPr bwMode="auto">
          <a:xfrm>
            <a:off x="504264" y="4681006"/>
            <a:ext cx="8135471" cy="96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24" b="1" dirty="0"/>
              <a:t>Visit our website for more information and resources</a:t>
            </a:r>
          </a:p>
          <a:p>
            <a:pPr algn="ctr"/>
            <a:r>
              <a:rPr lang="en-US" altLang="en-US" sz="2824" u="sng" dirty="0" smtClean="0">
                <a:solidFill>
                  <a:srgbClr val="7030A0"/>
                </a:solidFill>
              </a:rPr>
              <a:t>http</a:t>
            </a:r>
            <a:r>
              <a:rPr lang="en-US" altLang="en-US" sz="2824" u="sng" dirty="0">
                <a:solidFill>
                  <a:srgbClr val="7030A0"/>
                </a:solidFill>
              </a:rPr>
              <a:t>://brainhealthcenterforafricanamericans.org</a:t>
            </a:r>
            <a:endParaRPr lang="en-US" altLang="en-US" sz="2824" dirty="0">
              <a:solidFill>
                <a:srgbClr val="7030A0"/>
              </a:solidFill>
            </a:endParaRPr>
          </a:p>
        </p:txBody>
      </p:sp>
    </p:spTree>
    <p:extLst>
      <p:ext uri="{BB962C8B-B14F-4D97-AF65-F5344CB8AC3E}">
        <p14:creationId xmlns:p14="http://schemas.microsoft.com/office/powerpoint/2010/main" val="142307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19458" name="Title 1"/>
          <p:cNvSpPr txBox="1">
            <a:spLocks/>
          </p:cNvSpPr>
          <p:nvPr/>
        </p:nvSpPr>
        <p:spPr bwMode="auto">
          <a:xfrm>
            <a:off x="537882" y="672353"/>
            <a:ext cx="8174691" cy="484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ctr"/>
          <a:lstStyle>
            <a:lvl1pPr defTabSz="1017588">
              <a:defRPr>
                <a:solidFill>
                  <a:schemeClr val="tx1"/>
                </a:solidFill>
                <a:latin typeface="Arial" panose="020B0604020202020204" pitchFamily="34" charset="0"/>
                <a:ea typeface="MS PGothic" panose="020B0600070205080204" pitchFamily="34" charset="-128"/>
              </a:defRPr>
            </a:lvl1pPr>
            <a:lvl2pPr marL="37931725" indent="-37474525" defTabSz="1017588">
              <a:defRPr>
                <a:solidFill>
                  <a:schemeClr val="tx1"/>
                </a:solidFill>
                <a:latin typeface="Arial" panose="020B0604020202020204" pitchFamily="34" charset="0"/>
                <a:ea typeface="MS PGothic" panose="020B0600070205080204" pitchFamily="34" charset="-128"/>
              </a:defRPr>
            </a:lvl2pPr>
            <a:lvl3pPr defTabSz="1017588">
              <a:defRPr>
                <a:solidFill>
                  <a:schemeClr val="tx1"/>
                </a:solidFill>
                <a:latin typeface="Arial" panose="020B0604020202020204" pitchFamily="34" charset="0"/>
                <a:ea typeface="MS PGothic" panose="020B0600070205080204" pitchFamily="34" charset="-128"/>
              </a:defRPr>
            </a:lvl3pPr>
            <a:lvl4pPr defTabSz="1017588">
              <a:defRPr>
                <a:solidFill>
                  <a:schemeClr val="tx1"/>
                </a:solidFill>
                <a:latin typeface="Arial" panose="020B0604020202020204" pitchFamily="34" charset="0"/>
                <a:ea typeface="MS PGothic" panose="020B0600070205080204" pitchFamily="34" charset="-128"/>
              </a:defRPr>
            </a:lvl4pPr>
            <a:lvl5pPr defTabSz="1017588">
              <a:defRPr>
                <a:solidFill>
                  <a:schemeClr val="tx1"/>
                </a:solidFill>
                <a:latin typeface="Arial" panose="020B0604020202020204" pitchFamily="34" charset="0"/>
                <a:ea typeface="MS PGothic" panose="020B0600070205080204" pitchFamily="34" charset="-128"/>
              </a:defRPr>
            </a:lvl5pPr>
            <a:lvl6pPr marL="2493963" indent="-207963" defTabSz="1017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51163" indent="-207963" defTabSz="1017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08363" indent="-207963" defTabSz="1017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65563" indent="-207963" defTabSz="1017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530" b="1" dirty="0">
                <a:solidFill>
                  <a:srgbClr val="471C78"/>
                </a:solidFill>
                <a:latin typeface="Times New Roman" panose="02020603050405020304" pitchFamily="18" charset="0"/>
                <a:cs typeface="Times New Roman" panose="02020603050405020304" pitchFamily="18" charset="0"/>
              </a:rPr>
              <a:t>History &amp; Mission </a:t>
            </a:r>
          </a:p>
          <a:p>
            <a:pPr algn="ctr" eaLnBrk="1" hangingPunct="1"/>
            <a:r>
              <a:rPr lang="en-US" altLang="en-US" sz="3530" b="1" dirty="0">
                <a:solidFill>
                  <a:srgbClr val="471C78"/>
                </a:solidFill>
                <a:latin typeface="Times New Roman" panose="02020603050405020304" pitchFamily="18" charset="0"/>
                <a:cs typeface="Times New Roman" panose="02020603050405020304" pitchFamily="18" charset="0"/>
              </a:rPr>
              <a:t>of The Balm In Gilead</a:t>
            </a:r>
          </a:p>
          <a:p>
            <a:pPr eaLnBrk="1" hangingPunct="1">
              <a:lnSpc>
                <a:spcPct val="150000"/>
              </a:lnSpc>
            </a:pPr>
            <a:endParaRPr lang="en-US" altLang="en-US" sz="2118" dirty="0">
              <a:cs typeface="Arial" panose="020B0604020202020204" pitchFamily="34" charset="0"/>
            </a:endParaRPr>
          </a:p>
          <a:p>
            <a:pPr algn="ctr" eaLnBrk="1" hangingPunct="1">
              <a:lnSpc>
                <a:spcPct val="150000"/>
              </a:lnSpc>
            </a:pPr>
            <a:r>
              <a:rPr lang="en-US" altLang="en-US" sz="2118" dirty="0">
                <a:cs typeface="Arial" panose="020B0604020202020204" pitchFamily="34" charset="0"/>
              </a:rPr>
              <a:t>Celebrating </a:t>
            </a:r>
            <a:r>
              <a:rPr lang="en-US" altLang="en-US" sz="2118" dirty="0" smtClean="0">
                <a:cs typeface="Arial" panose="020B0604020202020204" pitchFamily="34" charset="0"/>
              </a:rPr>
              <a:t>30 </a:t>
            </a:r>
            <a:r>
              <a:rPr lang="en-US" altLang="en-US" sz="2118" dirty="0">
                <a:cs typeface="Arial" panose="020B0604020202020204" pitchFamily="34" charset="0"/>
              </a:rPr>
              <a:t>years of service, the mission of The Balm In Gilead is to prevent diseases and to improve the health status of people of the African Diaspora by providing support to faith and other institutions in areas of program design, implementation and evaluation which strengthens their capacity to deliver programs and services that contribute to the elimination of health </a:t>
            </a:r>
            <a:r>
              <a:rPr lang="en-US" altLang="en-US" sz="2118" dirty="0" smtClean="0">
                <a:cs typeface="Arial" panose="020B0604020202020204" pitchFamily="34" charset="0"/>
              </a:rPr>
              <a:t>disparities.</a:t>
            </a:r>
            <a:endParaRPr lang="en-US" altLang="en-US" sz="2118" dirty="0">
              <a:cs typeface="Arial" panose="020B0604020202020204" pitchFamily="34" charset="0"/>
            </a:endParaRPr>
          </a:p>
          <a:p>
            <a:pPr eaLnBrk="1" hangingPunct="1"/>
            <a:endParaRPr lang="en-US" altLang="en-US" sz="2471" dirty="0">
              <a:cs typeface="Arial" panose="020B0604020202020204" pitchFamily="34" charset="0"/>
            </a:endParaRPr>
          </a:p>
        </p:txBody>
      </p:sp>
    </p:spTree>
    <p:extLst>
      <p:ext uri="{BB962C8B-B14F-4D97-AF65-F5344CB8AC3E}">
        <p14:creationId xmlns:p14="http://schemas.microsoft.com/office/powerpoint/2010/main" val="3636915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lnSpc>
                <a:spcPct val="100000"/>
              </a:lnSpc>
              <a:spcBef>
                <a:spcPts val="0"/>
              </a:spcBef>
            </a:pPr>
            <a:r>
              <a:rPr lang="en-US" altLang="en-US" sz="2647" b="1" dirty="0">
                <a:solidFill>
                  <a:srgbClr val="471C78"/>
                </a:solidFill>
                <a:latin typeface="Times New Roman" panose="02020603050405020304" pitchFamily="18" charset="0"/>
                <a:ea typeface="+mn-ea"/>
                <a:cs typeface="Times New Roman" panose="02020603050405020304" pitchFamily="18" charset="0"/>
              </a:rPr>
              <a:t> The National Brain Health Center</a:t>
            </a:r>
            <a:br>
              <a:rPr lang="en-US" altLang="en-US" sz="2647" b="1" dirty="0">
                <a:solidFill>
                  <a:srgbClr val="471C78"/>
                </a:solidFill>
                <a:latin typeface="Times New Roman" panose="02020603050405020304" pitchFamily="18" charset="0"/>
                <a:ea typeface="+mn-ea"/>
                <a:cs typeface="Times New Roman" panose="02020603050405020304" pitchFamily="18" charset="0"/>
              </a:rPr>
            </a:br>
            <a:r>
              <a:rPr lang="en-US" altLang="en-US" sz="2647" b="1" dirty="0">
                <a:solidFill>
                  <a:srgbClr val="471C78"/>
                </a:solidFill>
                <a:latin typeface="Times New Roman" panose="02020603050405020304" pitchFamily="18" charset="0"/>
                <a:ea typeface="+mn-ea"/>
                <a:cs typeface="Times New Roman" panose="02020603050405020304" pitchFamily="18" charset="0"/>
              </a:rPr>
              <a:t> for African Americans </a:t>
            </a:r>
            <a:endParaRPr lang="en-US" dirty="0"/>
          </a:p>
        </p:txBody>
      </p:sp>
      <p:sp>
        <p:nvSpPr>
          <p:cNvPr id="3" name="Content Placeholder 2"/>
          <p:cNvSpPr>
            <a:spLocks noGrp="1"/>
          </p:cNvSpPr>
          <p:nvPr>
            <p:ph idx="1"/>
          </p:nvPr>
        </p:nvSpPr>
        <p:spPr>
          <a:xfrm>
            <a:off x="539003" y="1565648"/>
            <a:ext cx="4436409" cy="4351338"/>
          </a:xfrm>
        </p:spPr>
        <p:txBody>
          <a:bodyPr>
            <a:normAutofit fontScale="85000" lnSpcReduction="10000"/>
          </a:bodyPr>
          <a:lstStyle/>
          <a:p>
            <a:pPr marL="0" indent="0">
              <a:buNone/>
            </a:pPr>
            <a:r>
              <a:rPr lang="en-US" altLang="en-US" dirty="0" smtClean="0">
                <a:cs typeface="Arial" panose="020B0604020202020204" pitchFamily="34" charset="0"/>
              </a:rPr>
              <a:t>Objectives: </a:t>
            </a:r>
          </a:p>
          <a:p>
            <a:pPr>
              <a:buFont typeface="Wingdings" panose="05000000000000000000" pitchFamily="2" charset="2"/>
              <a:buChar char="Ø"/>
            </a:pPr>
            <a:r>
              <a:rPr lang="en-US" altLang="en-US" sz="2000" dirty="0" smtClean="0">
                <a:cs typeface="Arial" panose="020B0604020202020204" pitchFamily="34" charset="0"/>
              </a:rPr>
              <a:t>Raise </a:t>
            </a:r>
            <a:r>
              <a:rPr lang="en-US" altLang="en-US" sz="2000" dirty="0">
                <a:cs typeface="Arial" panose="020B0604020202020204" pitchFamily="34" charset="0"/>
              </a:rPr>
              <a:t>awareness of the issues affecting cognitive health among African Americans </a:t>
            </a:r>
            <a:r>
              <a:rPr lang="en-US" altLang="en-US" sz="2000" i="1" dirty="0">
                <a:cs typeface="Arial" panose="020B0604020202020204" pitchFamily="34" charset="0"/>
              </a:rPr>
              <a:t>via</a:t>
            </a:r>
            <a:r>
              <a:rPr lang="en-US" altLang="en-US" sz="2000" dirty="0">
                <a:cs typeface="Arial" panose="020B0604020202020204" pitchFamily="34" charset="0"/>
              </a:rPr>
              <a:t> the capacity development of African Americans congregations to become an integral partner in </a:t>
            </a:r>
            <a:r>
              <a:rPr lang="en-US" altLang="en-US" sz="2000" dirty="0" smtClean="0">
                <a:cs typeface="Arial" panose="020B0604020202020204" pitchFamily="34" charset="0"/>
              </a:rPr>
              <a:t>risk reduction, prevention</a:t>
            </a:r>
            <a:r>
              <a:rPr lang="en-US" altLang="en-US" sz="2000" dirty="0">
                <a:cs typeface="Arial" panose="020B0604020202020204" pitchFamily="34" charset="0"/>
              </a:rPr>
              <a:t>, </a:t>
            </a:r>
            <a:r>
              <a:rPr lang="en-US" altLang="en-US" sz="2000" dirty="0" smtClean="0">
                <a:cs typeface="Arial" panose="020B0604020202020204" pitchFamily="34" charset="0"/>
              </a:rPr>
              <a:t>care &amp; disease management, and caregiving</a:t>
            </a:r>
            <a:endParaRPr lang="en-US" altLang="en-US" sz="2000" dirty="0" smtClean="0">
              <a:cs typeface="Arial" panose="020B0604020202020204" pitchFamily="34" charset="0"/>
            </a:endParaRPr>
          </a:p>
          <a:p>
            <a:pPr>
              <a:buFont typeface="Wingdings" panose="05000000000000000000" pitchFamily="2" charset="2"/>
              <a:buChar char="Ø"/>
            </a:pPr>
            <a:r>
              <a:rPr lang="en-US" altLang="en-US" sz="2000" dirty="0" smtClean="0">
                <a:cs typeface="Arial" panose="020B0604020202020204" pitchFamily="34" charset="0"/>
              </a:rPr>
              <a:t>Provide trainings and information to healthcare &amp; public health </a:t>
            </a:r>
            <a:r>
              <a:rPr lang="en-US" altLang="en-US" sz="2000" dirty="0">
                <a:cs typeface="Arial" panose="020B0604020202020204" pitchFamily="34" charset="0"/>
              </a:rPr>
              <a:t>professionals regarding </a:t>
            </a:r>
            <a:r>
              <a:rPr lang="en-US" altLang="en-US" sz="2000" dirty="0" smtClean="0">
                <a:cs typeface="Arial" panose="020B0604020202020204" pitchFamily="34" charset="0"/>
              </a:rPr>
              <a:t>specific issues affecting </a:t>
            </a:r>
            <a:r>
              <a:rPr lang="en-US" altLang="en-US" sz="2000" dirty="0">
                <a:cs typeface="Arial" panose="020B0604020202020204" pitchFamily="34" charset="0"/>
              </a:rPr>
              <a:t>cognitive health among African </a:t>
            </a:r>
            <a:r>
              <a:rPr lang="en-US" altLang="en-US" sz="2000" dirty="0" smtClean="0">
                <a:cs typeface="Arial" panose="020B0604020202020204" pitchFamily="34" charset="0"/>
              </a:rPr>
              <a:t>Americans</a:t>
            </a:r>
          </a:p>
          <a:p>
            <a:pPr>
              <a:buFont typeface="Wingdings" panose="05000000000000000000" pitchFamily="2" charset="2"/>
              <a:buChar char="Ø"/>
            </a:pPr>
            <a:r>
              <a:rPr lang="en-US" sz="2000" dirty="0"/>
              <a:t>Develop </a:t>
            </a:r>
            <a:r>
              <a:rPr lang="en-US" sz="2000" dirty="0" smtClean="0"/>
              <a:t>culturally tailored, faith-based tools and resources </a:t>
            </a:r>
            <a:r>
              <a:rPr lang="en-US" sz="2000" dirty="0"/>
              <a:t>to be utilized by the health ministries </a:t>
            </a:r>
            <a:r>
              <a:rPr lang="en-US" sz="2000" dirty="0" smtClean="0"/>
              <a:t>to </a:t>
            </a:r>
            <a:r>
              <a:rPr lang="en-US" sz="2000" dirty="0"/>
              <a:t>raise the awareness of brain health and caregiver needs among African </a:t>
            </a:r>
            <a:r>
              <a:rPr lang="en-US" sz="2000" dirty="0" smtClean="0"/>
              <a:t>Americans within their congregations and communities</a:t>
            </a:r>
            <a:endParaRPr lang="en-US" altLang="en-US" sz="2000" dirty="0">
              <a:cs typeface="Arial" panose="020B0604020202020204" pitchFamily="34" charset="0"/>
            </a:endParaRPr>
          </a:p>
          <a:p>
            <a:pPr>
              <a:buFont typeface="Wingdings" panose="05000000000000000000" pitchFamily="2" charset="2"/>
              <a:buChar char="Ø"/>
            </a:pPr>
            <a:endParaRPr lang="en-US" altLang="en-US" sz="2000" dirty="0" smtClean="0">
              <a:cs typeface="Arial" panose="020B0604020202020204" pitchFamily="34" charset="0"/>
            </a:endParaRPr>
          </a:p>
          <a:p>
            <a:pPr>
              <a:buFont typeface="Wingdings" panose="05000000000000000000" pitchFamily="2" charset="2"/>
              <a:buChar char="Ø"/>
            </a:pPr>
            <a:endParaRPr lang="en-US" altLang="en-US" sz="2000" dirty="0">
              <a:cs typeface="Arial" panose="020B0604020202020204" pitchFamily="34"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177" y="2335150"/>
            <a:ext cx="3475136" cy="2812334"/>
          </a:xfrm>
          <a:prstGeom prst="rect">
            <a:avLst/>
          </a:prstGeom>
        </p:spPr>
      </p:pic>
    </p:spTree>
    <p:extLst>
      <p:ext uri="{BB962C8B-B14F-4D97-AF65-F5344CB8AC3E}">
        <p14:creationId xmlns:p14="http://schemas.microsoft.com/office/powerpoint/2010/main" val="293692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059" y="2279277"/>
            <a:ext cx="7328647" cy="1232647"/>
          </a:xfrm>
        </p:spPr>
        <p:txBody>
          <a:bodyPr>
            <a:normAutofit fontScale="90000"/>
          </a:bodyPr>
          <a:lstStyle/>
          <a:p>
            <a:pPr algn="ctr"/>
            <a:r>
              <a:rPr lang="en-US" b="1" dirty="0" smtClean="0">
                <a:solidFill>
                  <a:srgbClr val="7030A0"/>
                </a:solidFill>
              </a:rPr>
              <a:t>Why do we need a Memory Sunday?</a:t>
            </a:r>
            <a:br>
              <a:rPr lang="en-US" b="1" dirty="0" smtClean="0">
                <a:solidFill>
                  <a:srgbClr val="7030A0"/>
                </a:solidFill>
              </a:rPr>
            </a:br>
            <a:r>
              <a:rPr lang="en-US" b="1" dirty="0">
                <a:solidFill>
                  <a:srgbClr val="7030A0"/>
                </a:solidFill>
              </a:rPr>
              <a:t/>
            </a:r>
            <a:br>
              <a:rPr lang="en-US" b="1" dirty="0">
                <a:solidFill>
                  <a:srgbClr val="7030A0"/>
                </a:solidFill>
              </a:rPr>
            </a:br>
            <a:r>
              <a:rPr lang="en-US" i="1" dirty="0" smtClean="0"/>
              <a:t>Cognitive health issues like dementia and Alzheimer’s disease create a heavy burden on African Americans, their families, caregivers and the community</a:t>
            </a:r>
            <a:endParaRPr lang="en-US" i="1" dirty="0"/>
          </a:p>
        </p:txBody>
      </p:sp>
    </p:spTree>
    <p:extLst>
      <p:ext uri="{BB962C8B-B14F-4D97-AF65-F5344CB8AC3E}">
        <p14:creationId xmlns:p14="http://schemas.microsoft.com/office/powerpoint/2010/main" val="1478263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605119" y="1005840"/>
            <a:ext cx="7795932" cy="4723168"/>
          </a:xfrm>
        </p:spPr>
        <p:txBody>
          <a:bodyPr/>
          <a:lstStyle/>
          <a:p>
            <a:pPr marL="0" indent="0" algn="ctr">
              <a:buNone/>
            </a:pPr>
            <a:r>
              <a:rPr lang="en-US" altLang="en-US" b="1" dirty="0" smtClean="0">
                <a:latin typeface="Arial" panose="020B0604020202020204" pitchFamily="34" charset="0"/>
                <a:cs typeface="Arial" panose="020B0604020202020204" pitchFamily="34" charset="0"/>
              </a:rPr>
              <a:t>Cognitive health</a:t>
            </a:r>
            <a:r>
              <a:rPr lang="en-US" altLang="en-US" dirty="0" smtClean="0">
                <a:latin typeface="Arial" panose="020B0604020202020204" pitchFamily="34" charset="0"/>
                <a:cs typeface="Arial" panose="020B0604020202020204" pitchFamily="34" charset="0"/>
              </a:rPr>
              <a:t> encompasses emotional functioning and is the ability to: </a:t>
            </a:r>
          </a:p>
          <a:p>
            <a:pPr marL="914400" lvl="2" indent="0">
              <a:buNone/>
            </a:pPr>
            <a:endParaRPr lang="en-US" altLang="en-US" sz="3800" b="1" dirty="0" smtClean="0">
              <a:solidFill>
                <a:srgbClr val="471C78"/>
              </a:solidFill>
              <a:latin typeface="Arial" panose="020B0604020202020204" pitchFamily="34" charset="0"/>
              <a:cs typeface="Aharoni" panose="02010803020104030203" pitchFamily="2" charset="-79"/>
            </a:endParaRPr>
          </a:p>
          <a:p>
            <a:pPr marL="2286000" lvl="5" indent="0" algn="ctr">
              <a:buNone/>
            </a:pPr>
            <a:r>
              <a:rPr lang="en-US" altLang="en-US" sz="4400" b="1" dirty="0" smtClean="0">
                <a:solidFill>
                  <a:srgbClr val="471C78"/>
                </a:solidFill>
                <a:latin typeface="Arial" panose="020B0604020202020204" pitchFamily="34" charset="0"/>
                <a:cs typeface="Aharoni" panose="02010803020104030203" pitchFamily="2" charset="-79"/>
              </a:rPr>
              <a:t>THINK</a:t>
            </a:r>
            <a:r>
              <a:rPr lang="en-US" altLang="en-US" sz="4400" dirty="0">
                <a:latin typeface="Arial" panose="020B0604020202020204" pitchFamily="34" charset="0"/>
                <a:cs typeface="Arial" panose="020B0604020202020204" pitchFamily="34" charset="0"/>
              </a:rPr>
              <a:t>			</a:t>
            </a:r>
            <a:r>
              <a:rPr lang="en-US" altLang="en-US" sz="4400" dirty="0">
                <a:latin typeface="Arial" panose="020B0604020202020204" pitchFamily="34" charset="0"/>
                <a:cs typeface="Aharoni" panose="02010803020104030203" pitchFamily="2" charset="-79"/>
              </a:rPr>
              <a:t>    </a:t>
            </a:r>
            <a:endParaRPr lang="en-US" altLang="en-US" sz="4400" dirty="0" smtClean="0">
              <a:latin typeface="Arial" panose="020B0604020202020204" pitchFamily="34" charset="0"/>
              <a:cs typeface="Aharoni" panose="02010803020104030203" pitchFamily="2" charset="-79"/>
            </a:endParaRPr>
          </a:p>
          <a:p>
            <a:pPr marL="0" indent="0" algn="ctr">
              <a:buNone/>
            </a:pPr>
            <a:r>
              <a:rPr lang="en-US" altLang="en-US" sz="4400" b="1" dirty="0" smtClean="0">
                <a:solidFill>
                  <a:srgbClr val="471C78"/>
                </a:solidFill>
                <a:latin typeface="Arial" panose="020B0604020202020204" pitchFamily="34" charset="0"/>
                <a:cs typeface="Aharoni" panose="02010803020104030203" pitchFamily="2" charset="-79"/>
              </a:rPr>
              <a:t>REASON</a:t>
            </a:r>
            <a:endParaRPr lang="en-US" altLang="en-US" sz="4400" b="1" dirty="0">
              <a:solidFill>
                <a:srgbClr val="471C78"/>
              </a:solidFill>
              <a:latin typeface="Arial" panose="020B0604020202020204" pitchFamily="34" charset="0"/>
              <a:cs typeface="Aharoni" panose="02010803020104030203" pitchFamily="2" charset="-79"/>
            </a:endParaRPr>
          </a:p>
          <a:p>
            <a:pPr marL="0" indent="0" algn="ctr">
              <a:buNone/>
            </a:pPr>
            <a:r>
              <a:rPr lang="en-US" altLang="en-US" sz="4400" b="1" dirty="0">
                <a:solidFill>
                  <a:srgbClr val="471C78"/>
                </a:solidFill>
                <a:latin typeface="Arial" panose="020B0604020202020204" pitchFamily="34" charset="0"/>
                <a:cs typeface="Aharoni" panose="02010803020104030203" pitchFamily="2" charset="-79"/>
              </a:rPr>
              <a:t>REMEMBER</a:t>
            </a:r>
          </a:p>
          <a:p>
            <a:pPr marL="0" indent="0" algn="just">
              <a:buNone/>
            </a:pPr>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lgn="ctr">
              <a:buNone/>
            </a:pPr>
            <a:endParaRPr lang="en-US" altLang="en-US" sz="1147" dirty="0">
              <a:latin typeface="Arial" panose="020B0604020202020204" pitchFamily="34" charset="0"/>
              <a:cs typeface="Arial" panose="020B0604020202020204" pitchFamily="34" charset="0"/>
            </a:endParaRPr>
          </a:p>
          <a:p>
            <a:pPr marL="0" indent="0" algn="ctr">
              <a:buNone/>
            </a:pPr>
            <a:endParaRPr lang="en-US" altLang="en-US" sz="1588" dirty="0">
              <a:latin typeface="Arial" panose="020B0604020202020204" pitchFamily="34" charset="0"/>
              <a:cs typeface="Arial" panose="020B0604020202020204" pitchFamily="34" charset="0"/>
            </a:endParaRPr>
          </a:p>
          <a:p>
            <a:pPr marL="0" indent="0" algn="ctr">
              <a:buNone/>
            </a:pPr>
            <a:endParaRPr lang="en-US" altLang="en-US" sz="114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415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1479176" y="941294"/>
            <a:ext cx="4504765" cy="1680882"/>
          </a:xfrm>
        </p:spPr>
        <p:txBody>
          <a:bodyPr/>
          <a:lstStyle/>
          <a:p>
            <a:pPr eaLnBrk="1" hangingPunct="1"/>
            <a:r>
              <a:rPr lang="en-US" altLang="en-US" sz="3177" b="1" dirty="0">
                <a:solidFill>
                  <a:srgbClr val="471C78"/>
                </a:solidFill>
                <a:latin typeface="Times New Roman" panose="02020603050405020304" pitchFamily="18" charset="0"/>
                <a:cs typeface="Times New Roman" panose="02020603050405020304" pitchFamily="18" charset="0"/>
              </a:rPr>
              <a:t>Characteristics of</a:t>
            </a:r>
            <a:br>
              <a:rPr lang="en-US" altLang="en-US" sz="3177" b="1" dirty="0">
                <a:solidFill>
                  <a:srgbClr val="471C78"/>
                </a:solidFill>
                <a:latin typeface="Times New Roman" panose="02020603050405020304" pitchFamily="18" charset="0"/>
                <a:cs typeface="Times New Roman" panose="02020603050405020304" pitchFamily="18" charset="0"/>
              </a:rPr>
            </a:br>
            <a:r>
              <a:rPr lang="en-US" altLang="en-US" sz="3177" b="1" dirty="0">
                <a:solidFill>
                  <a:srgbClr val="471C78"/>
                </a:solidFill>
                <a:latin typeface="Times New Roman" panose="02020603050405020304" pitchFamily="18" charset="0"/>
                <a:cs typeface="Times New Roman" panose="02020603050405020304" pitchFamily="18" charset="0"/>
              </a:rPr>
              <a:t>Normal Aging</a:t>
            </a:r>
          </a:p>
        </p:txBody>
      </p:sp>
      <p:sp>
        <p:nvSpPr>
          <p:cNvPr id="62467" name="Subtitle 2"/>
          <p:cNvSpPr>
            <a:spLocks noGrp="1"/>
          </p:cNvSpPr>
          <p:nvPr>
            <p:ph idx="1"/>
          </p:nvPr>
        </p:nvSpPr>
        <p:spPr>
          <a:xfrm>
            <a:off x="672353" y="2689412"/>
            <a:ext cx="8001000" cy="3437404"/>
          </a:xfrm>
        </p:spPr>
        <p:txBody>
          <a:bodyPr/>
          <a:lstStyle/>
          <a:p>
            <a:pPr>
              <a:spcAft>
                <a:spcPts val="1588"/>
              </a:spcAft>
            </a:pPr>
            <a:r>
              <a:rPr lang="en-US" altLang="en-US" sz="2118" dirty="0">
                <a:latin typeface="Arial" panose="020B0604020202020204" pitchFamily="34" charset="0"/>
                <a:cs typeface="Arial" panose="020B0604020202020204" pitchFamily="34" charset="0"/>
              </a:rPr>
              <a:t>Intelligence remains intact</a:t>
            </a:r>
          </a:p>
          <a:p>
            <a:pPr>
              <a:spcAft>
                <a:spcPts val="1588"/>
              </a:spcAft>
            </a:pPr>
            <a:r>
              <a:rPr lang="en-US" altLang="en-US" sz="2118" dirty="0">
                <a:latin typeface="Arial" panose="020B0604020202020204" pitchFamily="34" charset="0"/>
                <a:cs typeface="Arial" panose="020B0604020202020204" pitchFamily="34" charset="0"/>
              </a:rPr>
              <a:t>Normal performance on mental status examination</a:t>
            </a:r>
          </a:p>
          <a:p>
            <a:pPr>
              <a:spcAft>
                <a:spcPts val="1588"/>
              </a:spcAft>
            </a:pPr>
            <a:r>
              <a:rPr lang="en-US" altLang="en-US" sz="2118" dirty="0">
                <a:latin typeface="Arial" panose="020B0604020202020204" pitchFamily="34" charset="0"/>
                <a:cs typeface="Arial" panose="020B0604020202020204" pitchFamily="34" charset="0"/>
              </a:rPr>
              <a:t>Occasional complaints of memory loss </a:t>
            </a:r>
          </a:p>
          <a:p>
            <a:pPr>
              <a:spcAft>
                <a:spcPts val="1588"/>
              </a:spcAft>
            </a:pPr>
            <a:r>
              <a:rPr lang="en-US" altLang="en-US" sz="2118" dirty="0">
                <a:latin typeface="Arial" panose="020B0604020202020204" pitchFamily="34" charset="0"/>
                <a:cs typeface="Arial" panose="020B0604020202020204" pitchFamily="34" charset="0"/>
              </a:rPr>
              <a:t>Memory loss can be experienced by healthy people at any age</a:t>
            </a:r>
          </a:p>
          <a:p>
            <a:pPr>
              <a:spcAft>
                <a:spcPts val="1588"/>
              </a:spcAft>
            </a:pPr>
            <a:r>
              <a:rPr lang="en-US" altLang="en-US" sz="2118" dirty="0">
                <a:latin typeface="Arial" panose="020B0604020202020204" pitchFamily="34" charset="0"/>
                <a:cs typeface="Arial" panose="020B0604020202020204" pitchFamily="34" charset="0"/>
              </a:rPr>
              <a:t>Some memory loss may be more noticeable with age</a:t>
            </a:r>
          </a:p>
          <a:p>
            <a:pPr>
              <a:spcAft>
                <a:spcPts val="529"/>
              </a:spcAft>
              <a:buFont typeface="Wingdings" panose="05000000000000000000" pitchFamily="2" charset="2"/>
              <a:buChar char="v"/>
            </a:pPr>
            <a:endParaRPr lang="en-US" altLang="en-US" dirty="0" smtClean="0">
              <a:solidFill>
                <a:srgbClr val="898989"/>
              </a:solidFill>
              <a:latin typeface="Arial" panose="020B0604020202020204" pitchFamily="34" charset="0"/>
              <a:cs typeface="Arial" panose="020B0604020202020204" pitchFamily="34" charset="0"/>
            </a:endParaRPr>
          </a:p>
        </p:txBody>
      </p:sp>
      <p:pic>
        <p:nvPicPr>
          <p:cNvPr id="624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6059" y="1143000"/>
            <a:ext cx="2773456"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21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35323" y="609320"/>
            <a:ext cx="8875059" cy="874059"/>
          </a:xfrm>
        </p:spPr>
        <p:txBody>
          <a:bodyPr/>
          <a:lstStyle/>
          <a:p>
            <a:r>
              <a:rPr lang="en-US" altLang="en-US" sz="3177" b="1" dirty="0">
                <a:solidFill>
                  <a:srgbClr val="471C78"/>
                </a:solidFill>
                <a:latin typeface="Times New Roman" panose="02020603050405020304" pitchFamily="18" charset="0"/>
                <a:cs typeface="Times New Roman" panose="02020603050405020304" pitchFamily="18" charset="0"/>
              </a:rPr>
              <a:t>Normal Aging vs. Dementia</a:t>
            </a:r>
          </a:p>
        </p:txBody>
      </p:sp>
      <p:sp>
        <p:nvSpPr>
          <p:cNvPr id="60420" name="TextBox 2"/>
          <p:cNvSpPr txBox="1">
            <a:spLocks noChangeArrowheads="1"/>
          </p:cNvSpPr>
          <p:nvPr/>
        </p:nvSpPr>
        <p:spPr bwMode="auto">
          <a:xfrm>
            <a:off x="2057681" y="274545"/>
            <a:ext cx="5621150" cy="33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4939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511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083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65563" indent="-2079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1588"/>
          </a:p>
        </p:txBody>
      </p:sp>
      <p:sp>
        <p:nvSpPr>
          <p:cNvPr id="6" name="Rectangle 3"/>
          <p:cNvSpPr txBox="1">
            <a:spLocks noChangeArrowheads="1"/>
          </p:cNvSpPr>
          <p:nvPr/>
        </p:nvSpPr>
        <p:spPr>
          <a:xfrm>
            <a:off x="519952" y="1483379"/>
            <a:ext cx="8305800" cy="4581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Ø"/>
            </a:pPr>
            <a:r>
              <a:rPr lang="en-US" altLang="en-US" sz="2400" smtClean="0">
                <a:latin typeface="Arial" panose="020B0604020202020204" pitchFamily="34" charset="0"/>
                <a:cs typeface="Arial" panose="020B0604020202020204" pitchFamily="34" charset="0"/>
              </a:rPr>
              <a:t>Dementia is </a:t>
            </a:r>
            <a:r>
              <a:rPr lang="en-US" altLang="en-US" b="1" u="sng" smtClean="0">
                <a:solidFill>
                  <a:srgbClr val="FF0000"/>
                </a:solidFill>
                <a:latin typeface="Arial" panose="020B0604020202020204" pitchFamily="34" charset="0"/>
                <a:cs typeface="Arial" panose="020B0604020202020204" pitchFamily="34" charset="0"/>
              </a:rPr>
              <a:t>NOT a NORMAL</a:t>
            </a:r>
            <a:r>
              <a:rPr lang="en-US" altLang="en-US" sz="2400" smtClean="0">
                <a:latin typeface="Arial" panose="020B0604020202020204" pitchFamily="34" charset="0"/>
                <a:cs typeface="Arial" panose="020B0604020202020204" pitchFamily="34" charset="0"/>
              </a:rPr>
              <a:t> part of aging!!!</a:t>
            </a:r>
          </a:p>
          <a:p>
            <a:pPr>
              <a:spcAft>
                <a:spcPts val="600"/>
              </a:spcAft>
              <a:buFont typeface="Wingdings" panose="05000000000000000000" pitchFamily="2" charset="2"/>
              <a:buChar char="Ø"/>
            </a:pPr>
            <a:endParaRPr lang="en-US" altLang="en-US" sz="2400" smtClean="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Ø"/>
            </a:pPr>
            <a:r>
              <a:rPr lang="en-US" altLang="en-US" sz="2400" smtClean="0">
                <a:latin typeface="Arial" panose="020B0604020202020204" pitchFamily="34" charset="0"/>
                <a:cs typeface="Arial" panose="020B0604020202020204" pitchFamily="34" charset="0"/>
              </a:rPr>
              <a:t>Dementia is characterized by a progressive </a:t>
            </a:r>
            <a:r>
              <a:rPr lang="en-US" altLang="en-US" sz="2400" b="1" i="1" u="sng" smtClean="0">
                <a:latin typeface="Arial" panose="020B0604020202020204" pitchFamily="34" charset="0"/>
                <a:cs typeface="Arial" panose="020B0604020202020204" pitchFamily="34" charset="0"/>
              </a:rPr>
              <a:t>decline</a:t>
            </a:r>
            <a:r>
              <a:rPr lang="en-US" altLang="en-US" sz="2400" smtClean="0">
                <a:latin typeface="Arial" panose="020B0604020202020204" pitchFamily="34" charset="0"/>
                <a:cs typeface="Arial" panose="020B0604020202020204" pitchFamily="34" charset="0"/>
              </a:rPr>
              <a:t> in not only memory but the following cognitive functions </a:t>
            </a:r>
            <a:r>
              <a:rPr lang="en-US" altLang="en-US" sz="2400" b="1" i="1" u="sng" smtClean="0">
                <a:solidFill>
                  <a:srgbClr val="FF0000"/>
                </a:solidFill>
                <a:latin typeface="Arial" panose="020B0604020202020204" pitchFamily="34" charset="0"/>
                <a:cs typeface="Arial" panose="020B0604020202020204" pitchFamily="34" charset="0"/>
              </a:rPr>
              <a:t>that interfere with activities of daily life</a:t>
            </a:r>
            <a:r>
              <a:rPr lang="en-US" altLang="en-US" sz="2400" smtClean="0">
                <a:latin typeface="Arial" panose="020B0604020202020204" pitchFamily="34" charset="0"/>
                <a:cs typeface="Arial" panose="020B0604020202020204" pitchFamily="34" charset="0"/>
              </a:rPr>
              <a:t>:</a:t>
            </a:r>
          </a:p>
          <a:p>
            <a:pPr lvl="1">
              <a:spcAft>
                <a:spcPts val="600"/>
              </a:spcAft>
              <a:buFont typeface="Wingdings" panose="05000000000000000000" pitchFamily="2" charset="2"/>
              <a:buChar char="§"/>
            </a:pPr>
            <a:r>
              <a:rPr lang="en-US" altLang="en-US" sz="2000" smtClean="0">
                <a:latin typeface="Arial" panose="020B0604020202020204" pitchFamily="34" charset="0"/>
                <a:cs typeface="Arial" panose="020B0604020202020204" pitchFamily="34" charset="0"/>
              </a:rPr>
              <a:t>Language</a:t>
            </a:r>
          </a:p>
          <a:p>
            <a:pPr lvl="1">
              <a:spcAft>
                <a:spcPts val="600"/>
              </a:spcAft>
              <a:buFont typeface="Wingdings" panose="05000000000000000000" pitchFamily="2" charset="2"/>
              <a:buChar char="§"/>
            </a:pPr>
            <a:r>
              <a:rPr lang="en-US" altLang="en-US" sz="2000" smtClean="0">
                <a:latin typeface="Arial" panose="020B0604020202020204" pitchFamily="34" charset="0"/>
                <a:cs typeface="Arial" panose="020B0604020202020204" pitchFamily="34" charset="0"/>
              </a:rPr>
              <a:t>Problem-solving </a:t>
            </a:r>
          </a:p>
          <a:p>
            <a:pPr lvl="1">
              <a:spcAft>
                <a:spcPts val="600"/>
              </a:spcAft>
              <a:buFont typeface="Wingdings" panose="05000000000000000000" pitchFamily="2" charset="2"/>
              <a:buChar char="§"/>
            </a:pPr>
            <a:r>
              <a:rPr lang="en-US" altLang="en-US" sz="2000" smtClean="0">
                <a:latin typeface="Arial" panose="020B0604020202020204" pitchFamily="34" charset="0"/>
                <a:cs typeface="Arial" panose="020B0604020202020204" pitchFamily="34" charset="0"/>
              </a:rPr>
              <a:t>Judgement</a:t>
            </a:r>
          </a:p>
          <a:p>
            <a:pPr lvl="1">
              <a:spcAft>
                <a:spcPts val="600"/>
              </a:spcAft>
              <a:buFont typeface="Wingdings" panose="05000000000000000000" pitchFamily="2" charset="2"/>
              <a:buChar char="§"/>
            </a:pPr>
            <a:r>
              <a:rPr lang="en-US" altLang="en-US" sz="2000" smtClean="0">
                <a:latin typeface="Arial" panose="020B0604020202020204" pitchFamily="34" charset="0"/>
                <a:cs typeface="Arial" panose="020B0604020202020204" pitchFamily="34" charset="0"/>
              </a:rPr>
              <a:t>Occurs due to damaged or destroyed nerve cells involved in cognitive function caused by disease, illness, or injury</a:t>
            </a:r>
          </a:p>
          <a:p>
            <a:endParaRPr lang="en-US" altLang="en-US"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17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23000"/>
          </a:stretch>
        </a:blipFill>
        <a:effectLst/>
      </p:bgPr>
    </p:bg>
    <p:spTree>
      <p:nvGrpSpPr>
        <p:cNvPr id="1" name=""/>
        <p:cNvGrpSpPr/>
        <p:nvPr/>
      </p:nvGrpSpPr>
      <p:grpSpPr>
        <a:xfrm>
          <a:off x="0" y="0"/>
          <a:ext cx="0" cy="0"/>
          <a:chOff x="0" y="0"/>
          <a:chExt cx="0" cy="0"/>
        </a:xfrm>
      </p:grpSpPr>
      <p:pic>
        <p:nvPicPr>
          <p:cNvPr id="6656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9294" y="545950"/>
            <a:ext cx="8888882" cy="5209391"/>
          </a:xfrm>
        </p:spPr>
      </p:pic>
    </p:spTree>
    <p:extLst>
      <p:ext uri="{BB962C8B-B14F-4D97-AF65-F5344CB8AC3E}">
        <p14:creationId xmlns:p14="http://schemas.microsoft.com/office/powerpoint/2010/main" val="321743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1783</Words>
  <Application>Microsoft Office PowerPoint</Application>
  <PresentationFormat>On-screen Show (4:3)</PresentationFormat>
  <Paragraphs>172</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ＭＳ Ｐゴシック</vt:lpstr>
      <vt:lpstr>Aharoni</vt:lpstr>
      <vt:lpstr>Arial</vt:lpstr>
      <vt:lpstr>Calibri</vt:lpstr>
      <vt:lpstr>Calibri Light</vt:lpstr>
      <vt:lpstr>Times New Roman</vt:lpstr>
      <vt:lpstr>Wingdings</vt:lpstr>
      <vt:lpstr>Office Theme</vt:lpstr>
      <vt:lpstr>What is Memory Sunday: June 9, 2019 a designated Sunday to raise awareness on Alzheimer’s disease and its impact on African American communities </vt:lpstr>
      <vt:lpstr>Acknowledgements</vt:lpstr>
      <vt:lpstr>PowerPoint Presentation</vt:lpstr>
      <vt:lpstr> The National Brain Health Center  for African Americans </vt:lpstr>
      <vt:lpstr>Why do we need a Memory Sunday?  Cognitive health issues like dementia and Alzheimer’s disease create a heavy burden on African Americans, their families, caregivers and the community</vt:lpstr>
      <vt:lpstr>PowerPoint Presentation</vt:lpstr>
      <vt:lpstr>Characteristics of Normal Aging</vt:lpstr>
      <vt:lpstr>Normal Aging vs. Dementia</vt:lpstr>
      <vt:lpstr>PowerPoint Presentation</vt:lpstr>
      <vt:lpstr> Causes of Cognitive Impairment </vt:lpstr>
      <vt:lpstr>What is Alzheimer’s Disease?  Memory Sunday, June 9, 2019 is focused on Alzheimer’s Disease and its impacts within the African American Community</vt:lpstr>
      <vt:lpstr>  Alzheimer’s Disease &amp; African Americans    </vt:lpstr>
      <vt:lpstr>  Alzheimer’s Disease &amp; African Americans    </vt:lpstr>
      <vt:lpstr>  Alzheimer’s Disease    </vt:lpstr>
      <vt:lpstr>   Signs of Alzheimer’s Disease</vt:lpstr>
      <vt:lpstr>   Signs of Alzheimer’s Disease</vt:lpstr>
      <vt:lpstr>Challenges of African Americans &amp; Alzheimer’s Care</vt:lpstr>
      <vt:lpstr>Why Should the Faith Community Get Involved? The African American church is the oldest and most influential institution within African American culture</vt:lpstr>
      <vt:lpstr>Memory Sunday: a Mobilization Campaign</vt:lpstr>
      <vt:lpstr> MEMORY SUNDAY June 9, 2019                                                  </vt:lpstr>
      <vt:lpstr>Memory Sunday: How to Get Your Congregation Involved</vt:lpstr>
      <vt:lpstr>Memory Sunday: How to Get Your Congregation Involved</vt:lpstr>
      <vt:lpstr>Memory Sunday: How to Get Your Congregation Involved</vt:lpstr>
      <vt:lpstr>Like/Follow us &amp; Join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Pamela Price</cp:lastModifiedBy>
  <cp:revision>28</cp:revision>
  <cp:lastPrinted>2019-05-29T18:45:06Z</cp:lastPrinted>
  <dcterms:created xsi:type="dcterms:W3CDTF">2017-04-17T15:10:29Z</dcterms:created>
  <dcterms:modified xsi:type="dcterms:W3CDTF">2019-05-29T18:45:27Z</dcterms:modified>
</cp:coreProperties>
</file>